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charts/chart1.xml" ContentType="application/vnd.openxmlformats-officedocument.drawingml.chart+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1A2640"/>
                </a:solidFill>
                <a:latin typeface="Calibri"/>
              </a:defRPr>
            </a:pPr>
            <a:r>
              <a:rPr sz="1300" b="0" i="0" u="none" strike="noStrike">
                <a:solidFill>
                  <a:srgbClr val="1A2640"/>
                </a:solidFill>
                <a:latin typeface="Calibri"/>
              </a:rPr>
              <a:t>Paying people, adding up</a:t>
            </a:r>
          </a:p>
        </c:rich>
      </c:tx>
      <c:layout/>
      <c:overlay val="0"/>
    </c:title>
    <c:autoTitleDeleted val="0"/>
    <c:plotArea>
      <c:layout/>
      <c:barChart>
        <c:barDir val="col"/>
        <c:grouping val="clustered"/>
        <c:varyColors val="0"/>
        <c:ser>
          <c:idx val="0"/>
          <c:order val="0"/>
          <c:tx>
            <c:strRef>
              <c:f>Sheet1!$B$1</c:f>
              <c:strCache>
                <c:ptCount val="1"/>
                <c:pt idx="0">
                  <c:v>Cumulative</c:v>
                </c:pt>
              </c:strCache>
            </c:strRef>
          </c:tx>
          <c:spPr>
            <a:solidFill>
              <a:srgbClr val="CCA338"/>
            </a:solidFill>
            <a:effectLst/>
          </c:spPr>
          <c:invertIfNegative val="0"/>
          <c:dLbls>
            <c:numFmt formatCode="#,##0" sourceLinked="0"/>
            <c:txPr>
              <a:bodyPr/>
              <a:lstStyle/>
              <a:p>
                <a:pPr>
                  <a:defRPr b="0" i="0" strike="noStrike" sz="1000" u="none">
                    <a:solidFill>
                      <a:srgbClr val="1A2640"/>
                    </a:solidFill>
                    <a:latin typeface="Calibri"/>
                  </a:defRPr>
                </a:pPr>
              </a:p>
            </c:txPr>
            <c:showLegendKey val="0"/>
            <c:showVal val="1"/>
            <c:showCatName val="0"/>
            <c:showSerName val="0"/>
            <c:showPercent val="0"/>
            <c:showBubbleSize val="0"/>
            <c:showLeaderLines val="0"/>
          </c:dLbls>
          <c:cat>
            <c:multiLvlStrRef>
              <c:f>Sheet1!$A$2:$A$5</c:f>
              <c:multiLvlStrCache>
                <c:ptCount val="4"/>
                <c:lvl>
                  <c:pt idx="0">
                    <c:v>Q1</c:v>
                  </c:pt>
                  <c:pt idx="1">
                    <c:v>Q2</c:v>
                  </c:pt>
                  <c:pt idx="2">
                    <c:v>Q3</c:v>
                  </c:pt>
                  <c:pt idx="3">
                    <c:v>Q4</c:v>
                  </c:pt>
                </c:lvl>
              </c:multiLvlStrCache>
            </c:multiLvlStrRef>
          </c:cat>
          <c:val>
            <c:numRef>
              <c:f>Sheet1!$B$2:$B$5</c:f>
              <c:numCache>
                <c:formatCode>General</c:formatCode>
                <c:ptCount val="4"/>
                <c:pt idx="0">
                  <c:v>25000</c:v>
                </c:pt>
                <c:pt idx="1">
                  <c:v>70000</c:v>
                </c:pt>
                <c:pt idx="2">
                  <c:v>130000</c:v>
                </c:pt>
                <c:pt idx="3">
                  <c:v>200000</c:v>
                </c:pt>
              </c:numCache>
            </c:numRef>
          </c:val>
        </c:ser>
        <c:dLbls>
          <c:numFmt formatCode="#,##0" sourceLinked="0"/>
          <c:txPr>
            <a:bodyPr/>
            <a:lstStyle/>
            <a:p>
              <a:pPr>
                <a:defRPr b="0" i="0" strike="noStrike" sz="1000" u="none">
                  <a:solidFill>
                    <a:srgbClr val="1A2640"/>
                  </a:solidFill>
                  <a:latin typeface="Calibri"/>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6B7280"/>
                </a:solidFill>
                <a:latin typeface="Calibri"/>
              </a:defRPr>
            </a:pPr>
            <a:endParaRPr lang="en-US"/>
          </a:p>
        </c:txPr>
        <c:crossAx val="2094734552"/>
        <c:crosses val="autoZero"/>
        <c:auto val="1"/>
        <c:lblAlgn val="ctr"/>
        <c:noMultiLvlLbl val="1"/>
      </c:catAx>
      <c:valAx>
        <c:axId val="2094734552"/>
        <c:scaling>
          <c:orientation val="minMax"/>
          <c:max val="240000"/>
          <c:min val="0"/>
        </c:scaling>
        <c:delete val="0"/>
        <c:axPos val="l"/>
        <c:majorGridlines>
          <c:spPr>
            <a:ln w="12700" cap="flat">
              <a:solidFill>
                <a:srgbClr val="E4E0D8"/>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900" b="0" i="0" u="none" strike="noStrike">
                <a:solidFill>
                  <a:srgbClr val="6B7280"/>
                </a:solidFill>
                <a:latin typeface="Calibri"/>
              </a:defRPr>
            </a:pPr>
            <a:endParaRPr lang="en-US"/>
          </a:p>
        </c:txPr>
        <c:crossAx val="2094734554"/>
        <c:crosses val="autoZero"/>
        <c:crossBetween val="between"/>
      </c:valAx>
      <c:spPr>
        <a:solidFill>
          <a:srgbClr val="F7F5F0"/>
        </a:solidFill>
        <a:ln>
          <a:noFill/>
        </a:ln>
        <a:effectLst/>
      </c:spPr>
    </c:plotArea>
    <c:plotVisOnly val="1"/>
    <c:dispBlanksAs val="span"/>
  </c:chart>
  <c:spPr>
    <a:solidFill>
      <a:srgbClr val="F7F5F0"/>
    </a:solid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Round 2. Corrections from Round 1: ad model restated honestly, team at 4, economics rebuilt on the real per-participant number.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Never say twenty-one are built. Six ready, five at 50-70%, ten specified. The unfinished doors do not gate revenue — say that out loud.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this before they ask. Google ads are live on the web and any investor can see it. Better they hear it from you than find it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pressed on the ten lakh figure: yes we modelled it, and we are not asking anyone to fund a plan that needs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Lead with 25,000, not with 23 crore. The break-even is what a serious investor tests.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downside out loud. Founders who lead with it get better terms than founders who are cornered into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₹40cr reconciles the ₹20cr private number and the ₹55cr earlier deck. Do not quote all three in the same season.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2640"/>
        </a:solidFill>
      </p:bgPr>
    </p:bg>
    <p:spTree>
      <p:nvGrpSpPr>
        <p:cNvPr id="1" name=""/>
        <p:cNvGrpSpPr/>
        <p:nvPr/>
      </p:nvGrpSpPr>
      <p:grpSpPr>
        <a:xfrm>
          <a:off x="0" y="0"/>
          <a:ext cx="0" cy="0"/>
          <a:chOff x="0" y="0"/>
          <a:chExt cx="0" cy="0"/>
        </a:xfrm>
      </p:grpSpPr>
      <p:sp>
        <p:nvSpPr>
          <p:cNvPr id="2" name="Shape 0"/>
          <p:cNvSpPr/>
          <p:nvPr/>
        </p:nvSpPr>
        <p:spPr>
          <a:xfrm>
            <a:off x="9509760" y="-2011680"/>
            <a:ext cx="5669280" cy="5669280"/>
          </a:xfrm>
          <a:prstGeom prst="ellipse">
            <a:avLst/>
          </a:prstGeom>
          <a:solidFill>
            <a:srgbClr val="0F1728"/>
          </a:solidFill>
          <a:ln/>
        </p:spPr>
      </p:sp>
      <p:sp>
        <p:nvSpPr>
          <p:cNvPr id="3" name="Shape 1"/>
          <p:cNvSpPr/>
          <p:nvPr/>
        </p:nvSpPr>
        <p:spPr>
          <a:xfrm>
            <a:off x="-1645920" y="4206240"/>
            <a:ext cx="4023360" cy="4023360"/>
          </a:xfrm>
          <a:prstGeom prst="ellipse">
            <a:avLst/>
          </a:prstGeom>
          <a:solidFill>
            <a:srgbClr val="0F1728"/>
          </a:solidFill>
          <a:ln/>
        </p:spPr>
      </p:sp>
      <p:sp>
        <p:nvSpPr>
          <p:cNvPr id="4" name="Shape 2"/>
          <p:cNvSpPr/>
          <p:nvPr/>
        </p:nvSpPr>
        <p:spPr>
          <a:xfrm>
            <a:off x="822960" y="1371600"/>
            <a:ext cx="2651760" cy="384048"/>
          </a:xfrm>
          <a:prstGeom prst="roundRect">
            <a:avLst>
              <a:gd name="adj" fmla="val 47619"/>
            </a:avLst>
          </a:prstGeom>
          <a:solidFill>
            <a:srgbClr val="0F1728"/>
          </a:solidFill>
          <a:ln w="12700">
            <a:solidFill>
              <a:srgbClr val="CCA338"/>
            </a:solidFill>
            <a:prstDash val="solid"/>
          </a:ln>
        </p:spPr>
      </p:sp>
      <p:sp>
        <p:nvSpPr>
          <p:cNvPr id="5" name="Text 3"/>
          <p:cNvSpPr/>
          <p:nvPr/>
        </p:nvSpPr>
        <p:spPr>
          <a:xfrm>
            <a:off x="822960" y="1371600"/>
            <a:ext cx="2651760" cy="384048"/>
          </a:xfrm>
          <a:prstGeom prst="rect">
            <a:avLst/>
          </a:prstGeom>
          <a:noFill/>
          <a:ln/>
        </p:spPr>
        <p:txBody>
          <a:bodyPr wrap="square" lIns="0" tIns="0" rIns="0" bIns="0" rtlCol="0" anchor="ctr"/>
          <a:lstStyle/>
          <a:p>
            <a:pPr algn="ctr" indent="0" marL="0">
              <a:buNone/>
            </a:pPr>
            <a:r>
              <a:rPr lang="en-US" sz="1050" b="1" spc="150" kern="0" dirty="0">
                <a:solidFill>
                  <a:srgbClr val="CCA338"/>
                </a:solidFill>
                <a:latin typeface="Calibri" pitchFamily="34" charset="0"/>
                <a:ea typeface="Calibri" pitchFamily="34" charset="-122"/>
                <a:cs typeface="Calibri" pitchFamily="34" charset="-120"/>
              </a:rPr>
              <a:t>SEED ROUND · ROUND 2</a:t>
            </a:r>
            <a:endParaRPr lang="en-US" sz="1050" dirty="0"/>
          </a:p>
        </p:txBody>
      </p:sp>
      <p:sp>
        <p:nvSpPr>
          <p:cNvPr id="6" name="Text 4"/>
          <p:cNvSpPr/>
          <p:nvPr/>
        </p:nvSpPr>
        <p:spPr>
          <a:xfrm>
            <a:off x="786384" y="1901952"/>
            <a:ext cx="7772400" cy="1188720"/>
          </a:xfrm>
          <a:prstGeom prst="rect">
            <a:avLst/>
          </a:prstGeom>
          <a:noFill/>
          <a:ln/>
        </p:spPr>
        <p:txBody>
          <a:bodyPr wrap="square" lIns="0" tIns="0" rIns="0" bIns="0" rtlCol="0" anchor="ctr"/>
          <a:lstStyle/>
          <a:p>
            <a:pPr indent="0" marL="0">
              <a:buNone/>
            </a:pPr>
            <a:r>
              <a:rPr lang="en-US" sz="6200" b="1" dirty="0">
                <a:solidFill>
                  <a:srgbClr val="FFFFFF"/>
                </a:solidFill>
                <a:latin typeface="Cambria" pitchFamily="34" charset="0"/>
                <a:ea typeface="Cambria" pitchFamily="34" charset="-122"/>
                <a:cs typeface="Cambria" pitchFamily="34" charset="-120"/>
              </a:rPr>
              <a:t>SanoraOne</a:t>
            </a:r>
            <a:endParaRPr lang="en-US" sz="6200" dirty="0"/>
          </a:p>
        </p:txBody>
      </p:sp>
      <p:sp>
        <p:nvSpPr>
          <p:cNvPr id="7" name="Text 5"/>
          <p:cNvSpPr/>
          <p:nvPr/>
        </p:nvSpPr>
        <p:spPr>
          <a:xfrm>
            <a:off x="822960" y="3017520"/>
            <a:ext cx="7863840" cy="457200"/>
          </a:xfrm>
          <a:prstGeom prst="rect">
            <a:avLst/>
          </a:prstGeom>
          <a:noFill/>
          <a:ln/>
        </p:spPr>
        <p:txBody>
          <a:bodyPr wrap="square" lIns="0" tIns="0" rIns="0" bIns="0" rtlCol="0" anchor="ctr"/>
          <a:lstStyle/>
          <a:p>
            <a:pPr indent="0" marL="0">
              <a:buNone/>
            </a:pPr>
            <a:r>
              <a:rPr lang="en-US" sz="2000" i="1" dirty="0">
                <a:solidFill>
                  <a:srgbClr val="E8C874"/>
                </a:solidFill>
                <a:latin typeface="Cambria" pitchFamily="34" charset="0"/>
                <a:ea typeface="Cambria" pitchFamily="34" charset="-122"/>
                <a:cs typeface="Cambria" pitchFamily="34" charset="-120"/>
              </a:rPr>
              <a:t>One login. Twenty-one doors. Six ready to launch.</a:t>
            </a:r>
            <a:endParaRPr lang="en-US" sz="2000" dirty="0"/>
          </a:p>
        </p:txBody>
      </p:sp>
      <p:sp>
        <p:nvSpPr>
          <p:cNvPr id="8" name="Text 6"/>
          <p:cNvSpPr/>
          <p:nvPr/>
        </p:nvSpPr>
        <p:spPr>
          <a:xfrm>
            <a:off x="822960" y="3584448"/>
            <a:ext cx="6583680" cy="822960"/>
          </a:xfrm>
          <a:prstGeom prst="rect">
            <a:avLst/>
          </a:prstGeom>
          <a:noFill/>
          <a:ln/>
        </p:spPr>
        <p:txBody>
          <a:bodyPr wrap="square" lIns="0" tIns="0" rIns="0" bIns="0" rtlCol="0" anchor="ctr"/>
          <a:lstStyle/>
          <a:p>
            <a:pPr indent="0" marL="0">
              <a:lnSpc>
                <a:spcPts val="2100"/>
              </a:lnSpc>
              <a:buNone/>
            </a:pPr>
            <a:r>
              <a:rPr lang="en-US" sz="1350" dirty="0">
                <a:solidFill>
                  <a:srgbClr val="C3CBD9"/>
                </a:solidFill>
                <a:latin typeface="Calibri" pitchFamily="34" charset="0"/>
                <a:ea typeface="Calibri" pitchFamily="34" charset="-122"/>
                <a:cs typeface="Calibri" pitchFamily="34" charset="-120"/>
              </a:rPr>
              <a:t>One app. You sign in once. Inside are twenty-one smaller apps — for chatting, watching, shopping, planning your day, learning and sleeping better. You never sign in twice.</a:t>
            </a:r>
            <a:endParaRPr lang="en-US" sz="1350" dirty="0"/>
          </a:p>
        </p:txBody>
      </p:sp>
      <p:sp>
        <p:nvSpPr>
          <p:cNvPr id="9" name="Text 7"/>
          <p:cNvSpPr/>
          <p:nvPr/>
        </p:nvSpPr>
        <p:spPr>
          <a:xfrm>
            <a:off x="822960" y="4846320"/>
            <a:ext cx="1920240" cy="548640"/>
          </a:xfrm>
          <a:prstGeom prst="rect">
            <a:avLst/>
          </a:prstGeom>
          <a:noFill/>
          <a:ln/>
        </p:spPr>
        <p:txBody>
          <a:bodyPr wrap="square" lIns="0" tIns="0" rIns="0" bIns="0" rtlCol="0" anchor="ctr"/>
          <a:lstStyle/>
          <a:p>
            <a:pPr indent="0" marL="0">
              <a:buNone/>
            </a:pPr>
            <a:r>
              <a:rPr lang="en-US" sz="3000" b="1" dirty="0">
                <a:solidFill>
                  <a:srgbClr val="CCA338"/>
                </a:solidFill>
                <a:latin typeface="Cambria" pitchFamily="34" charset="0"/>
                <a:ea typeface="Cambria" pitchFamily="34" charset="-122"/>
                <a:cs typeface="Cambria" pitchFamily="34" charset="-120"/>
              </a:rPr>
              <a:t>6</a:t>
            </a:r>
            <a:endParaRPr lang="en-US" sz="3000" dirty="0"/>
          </a:p>
        </p:txBody>
      </p:sp>
      <p:sp>
        <p:nvSpPr>
          <p:cNvPr id="10" name="Text 8"/>
          <p:cNvSpPr/>
          <p:nvPr/>
        </p:nvSpPr>
        <p:spPr>
          <a:xfrm>
            <a:off x="822960" y="5394960"/>
            <a:ext cx="1920240" cy="274320"/>
          </a:xfrm>
          <a:prstGeom prst="rect">
            <a:avLst/>
          </a:prstGeom>
          <a:noFill/>
          <a:ln/>
        </p:spPr>
        <p:txBody>
          <a:bodyPr wrap="square" lIns="0" tIns="0" rIns="0" bIns="0" rtlCol="0" anchor="ctr"/>
          <a:lstStyle/>
          <a:p>
            <a:pPr indent="0" marL="0">
              <a:buNone/>
            </a:pPr>
            <a:r>
              <a:rPr lang="en-US" sz="1050" dirty="0">
                <a:solidFill>
                  <a:srgbClr val="8FA0B8"/>
                </a:solidFill>
                <a:latin typeface="Calibri" pitchFamily="34" charset="0"/>
                <a:ea typeface="Calibri" pitchFamily="34" charset="-122"/>
                <a:cs typeface="Calibri" pitchFamily="34" charset="-120"/>
              </a:rPr>
              <a:t>doors ready</a:t>
            </a:r>
            <a:endParaRPr lang="en-US" sz="1050" dirty="0"/>
          </a:p>
        </p:txBody>
      </p:sp>
      <p:sp>
        <p:nvSpPr>
          <p:cNvPr id="11" name="Text 9"/>
          <p:cNvSpPr/>
          <p:nvPr/>
        </p:nvSpPr>
        <p:spPr>
          <a:xfrm>
            <a:off x="2926080" y="4846320"/>
            <a:ext cx="1920240" cy="548640"/>
          </a:xfrm>
          <a:prstGeom prst="rect">
            <a:avLst/>
          </a:prstGeom>
          <a:noFill/>
          <a:ln/>
        </p:spPr>
        <p:txBody>
          <a:bodyPr wrap="square" lIns="0" tIns="0" rIns="0" bIns="0" rtlCol="0" anchor="ctr"/>
          <a:lstStyle/>
          <a:p>
            <a:pPr indent="0" marL="0">
              <a:buNone/>
            </a:pPr>
            <a:r>
              <a:rPr lang="en-US" sz="3000" b="1" dirty="0">
                <a:solidFill>
                  <a:srgbClr val="CCA338"/>
                </a:solidFill>
                <a:latin typeface="Cambria" pitchFamily="34" charset="0"/>
                <a:ea typeface="Cambria" pitchFamily="34" charset="-122"/>
                <a:cs typeface="Cambria" pitchFamily="34" charset="-120"/>
              </a:rPr>
              <a:t>4</a:t>
            </a:r>
            <a:endParaRPr lang="en-US" sz="3000" dirty="0"/>
          </a:p>
        </p:txBody>
      </p:sp>
      <p:sp>
        <p:nvSpPr>
          <p:cNvPr id="12" name="Text 10"/>
          <p:cNvSpPr/>
          <p:nvPr/>
        </p:nvSpPr>
        <p:spPr>
          <a:xfrm>
            <a:off x="2926080" y="5394960"/>
            <a:ext cx="1920240" cy="274320"/>
          </a:xfrm>
          <a:prstGeom prst="rect">
            <a:avLst/>
          </a:prstGeom>
          <a:noFill/>
          <a:ln/>
        </p:spPr>
        <p:txBody>
          <a:bodyPr wrap="square" lIns="0" tIns="0" rIns="0" bIns="0" rtlCol="0" anchor="ctr"/>
          <a:lstStyle/>
          <a:p>
            <a:pPr indent="0" marL="0">
              <a:buNone/>
            </a:pPr>
            <a:r>
              <a:rPr lang="en-US" sz="1050" dirty="0">
                <a:solidFill>
                  <a:srgbClr val="8FA0B8"/>
                </a:solidFill>
                <a:latin typeface="Calibri" pitchFamily="34" charset="0"/>
                <a:ea typeface="Calibri" pitchFamily="34" charset="-122"/>
                <a:cs typeface="Calibri" pitchFamily="34" charset="-120"/>
              </a:rPr>
              <a:t>engineers today</a:t>
            </a:r>
            <a:endParaRPr lang="en-US" sz="1050" dirty="0"/>
          </a:p>
        </p:txBody>
      </p:sp>
      <p:sp>
        <p:nvSpPr>
          <p:cNvPr id="13" name="Text 11"/>
          <p:cNvSpPr/>
          <p:nvPr/>
        </p:nvSpPr>
        <p:spPr>
          <a:xfrm>
            <a:off x="5029200" y="4846320"/>
            <a:ext cx="1920240" cy="548640"/>
          </a:xfrm>
          <a:prstGeom prst="rect">
            <a:avLst/>
          </a:prstGeom>
          <a:noFill/>
          <a:ln/>
        </p:spPr>
        <p:txBody>
          <a:bodyPr wrap="square" lIns="0" tIns="0" rIns="0" bIns="0" rtlCol="0" anchor="ctr"/>
          <a:lstStyle/>
          <a:p>
            <a:pPr indent="0" marL="0">
              <a:buNone/>
            </a:pPr>
            <a:r>
              <a:rPr lang="en-US" sz="3000" b="1" dirty="0">
                <a:solidFill>
                  <a:srgbClr val="CCA338"/>
                </a:solidFill>
                <a:latin typeface="Cambria" pitchFamily="34" charset="0"/>
                <a:ea typeface="Cambria" pitchFamily="34" charset="-122"/>
                <a:cs typeface="Cambria" pitchFamily="34" charset="-120"/>
              </a:rPr>
              <a:t>3</a:t>
            </a:r>
            <a:endParaRPr lang="en-US" sz="3000" dirty="0"/>
          </a:p>
        </p:txBody>
      </p:sp>
      <p:sp>
        <p:nvSpPr>
          <p:cNvPr id="14" name="Text 12"/>
          <p:cNvSpPr/>
          <p:nvPr/>
        </p:nvSpPr>
        <p:spPr>
          <a:xfrm>
            <a:off x="5029200" y="5394960"/>
            <a:ext cx="1920240" cy="274320"/>
          </a:xfrm>
          <a:prstGeom prst="rect">
            <a:avLst/>
          </a:prstGeom>
          <a:noFill/>
          <a:ln/>
        </p:spPr>
        <p:txBody>
          <a:bodyPr wrap="square" lIns="0" tIns="0" rIns="0" bIns="0" rtlCol="0" anchor="ctr"/>
          <a:lstStyle/>
          <a:p>
            <a:pPr indent="0" marL="0">
              <a:buNone/>
            </a:pPr>
            <a:r>
              <a:rPr lang="en-US" sz="1050" dirty="0">
                <a:solidFill>
                  <a:srgbClr val="8FA0B8"/>
                </a:solidFill>
                <a:latin typeface="Calibri" pitchFamily="34" charset="0"/>
                <a:ea typeface="Calibri" pitchFamily="34" charset="-122"/>
                <a:cs typeface="Calibri" pitchFamily="34" charset="-120"/>
              </a:rPr>
              <a:t>app stores live</a:t>
            </a:r>
            <a:endParaRPr lang="en-US" sz="1050" dirty="0"/>
          </a:p>
        </p:txBody>
      </p:sp>
      <p:sp>
        <p:nvSpPr>
          <p:cNvPr id="15" name="Text 13"/>
          <p:cNvSpPr/>
          <p:nvPr/>
        </p:nvSpPr>
        <p:spPr>
          <a:xfrm>
            <a:off x="7132320" y="4846320"/>
            <a:ext cx="1920240" cy="548640"/>
          </a:xfrm>
          <a:prstGeom prst="rect">
            <a:avLst/>
          </a:prstGeom>
          <a:noFill/>
          <a:ln/>
        </p:spPr>
        <p:txBody>
          <a:bodyPr wrap="square" lIns="0" tIns="0" rIns="0" bIns="0" rtlCol="0" anchor="ctr"/>
          <a:lstStyle/>
          <a:p>
            <a:pPr indent="0" marL="0">
              <a:buNone/>
            </a:pPr>
            <a:r>
              <a:rPr lang="en-US" sz="3000" b="1" dirty="0">
                <a:solidFill>
                  <a:srgbClr val="CCA338"/>
                </a:solidFill>
                <a:latin typeface="Cambria" pitchFamily="34" charset="0"/>
                <a:ea typeface="Cambria" pitchFamily="34" charset="-122"/>
                <a:cs typeface="Cambria" pitchFamily="34" charset="-120"/>
              </a:rPr>
              <a:t>₹7cr</a:t>
            </a:r>
            <a:endParaRPr lang="en-US" sz="3000" dirty="0"/>
          </a:p>
        </p:txBody>
      </p:sp>
      <p:sp>
        <p:nvSpPr>
          <p:cNvPr id="16" name="Text 14"/>
          <p:cNvSpPr/>
          <p:nvPr/>
        </p:nvSpPr>
        <p:spPr>
          <a:xfrm>
            <a:off x="7132320" y="5394960"/>
            <a:ext cx="1920240" cy="274320"/>
          </a:xfrm>
          <a:prstGeom prst="rect">
            <a:avLst/>
          </a:prstGeom>
          <a:noFill/>
          <a:ln/>
        </p:spPr>
        <p:txBody>
          <a:bodyPr wrap="square" lIns="0" tIns="0" rIns="0" bIns="0" rtlCol="0" anchor="ctr"/>
          <a:lstStyle/>
          <a:p>
            <a:pPr indent="0" marL="0">
              <a:buNone/>
            </a:pPr>
            <a:r>
              <a:rPr lang="en-US" sz="1050" dirty="0">
                <a:solidFill>
                  <a:srgbClr val="8FA0B8"/>
                </a:solidFill>
                <a:latin typeface="Calibri" pitchFamily="34" charset="0"/>
                <a:ea typeface="Calibri" pitchFamily="34" charset="-122"/>
                <a:cs typeface="Calibri" pitchFamily="34" charset="-120"/>
              </a:rPr>
              <a:t>raising</a:t>
            </a:r>
            <a:endParaRPr lang="en-US" sz="1050" dirty="0"/>
          </a:p>
        </p:txBody>
      </p:sp>
      <p:pic>
        <p:nvPicPr>
          <p:cNvPr id="17" name="Image 0" descr="img/spine.png">    </p:cNvPr>
          <p:cNvPicPr>
            <a:picLocks noChangeAspect="1"/>
          </p:cNvPicPr>
          <p:nvPr/>
        </p:nvPicPr>
        <p:blipFill>
          <a:blip r:embed="rId1"/>
          <a:stretch>
            <a:fillRect/>
          </a:stretch>
        </p:blipFill>
        <p:spPr>
          <a:xfrm>
            <a:off x="9006840" y="1234440"/>
            <a:ext cx="2945008" cy="4892040"/>
          </a:xfrm>
          <a:prstGeom prst="rect">
            <a:avLst/>
          </a:prstGeom>
        </p:spPr>
      </p:pic>
      <p:sp>
        <p:nvSpPr>
          <p:cNvPr id="18" name="Text 15"/>
          <p:cNvSpPr/>
          <p:nvPr/>
        </p:nvSpPr>
        <p:spPr>
          <a:xfrm>
            <a:off x="822960" y="6144768"/>
            <a:ext cx="7315200" cy="274320"/>
          </a:xfrm>
          <a:prstGeom prst="rect">
            <a:avLst/>
          </a:prstGeom>
          <a:noFill/>
          <a:ln/>
        </p:spPr>
        <p:txBody>
          <a:bodyPr wrap="square" lIns="0" tIns="0" rIns="0" bIns="0" rtlCol="0" anchor="ctr"/>
          <a:lstStyle/>
          <a:p>
            <a:pPr indent="0" marL="0">
              <a:buNone/>
            </a:pPr>
            <a:r>
              <a:rPr lang="en-US" sz="1000" dirty="0">
                <a:solidFill>
                  <a:srgbClr val="5F718C"/>
                </a:solidFill>
                <a:latin typeface="Calibri" pitchFamily="34" charset="0"/>
                <a:ea typeface="Calibri" pitchFamily="34" charset="-122"/>
                <a:cs typeface="Calibri" pitchFamily="34" charset="-120"/>
              </a:rPr>
              <a:t>Sanora India Pvt Ltd  ·  Confidential  ·  Not for distribution</a:t>
            </a:r>
            <a:endParaRPr lang="en-US" sz="1000" dirty="0"/>
          </a:p>
        </p:txBody>
      </p:sp>
      <p:sp>
        <p:nvSpPr>
          <p:cNvPr id="20" name="Text 16"/>
          <p:cNvSpPr/>
          <p:nvPr/>
        </p:nvSpPr>
        <p:spPr>
          <a:xfrm>
            <a:off x="11292840" y="6291072"/>
            <a:ext cx="457200" cy="274320"/>
          </a:xfrm>
          <a:prstGeom prst="rect">
            <a:avLst/>
          </a:prstGeom>
          <a:noFill/>
          <a:ln/>
        </p:spPr>
        <p:txBody>
          <a:bodyPr wrap="square" lIns="0" tIns="0" rIns="0" bIns="0" rtlCol="0" anchor="ctr"/>
          <a:lstStyle/>
          <a:p>
            <a:pPr algn="r" indent="0" marL="0">
              <a:buNone/>
            </a:pPr>
            <a:r>
              <a:rPr lang="en-US" sz="1000" dirty="0">
                <a:solidFill>
                  <a:srgbClr val="4A5A75"/>
                </a:solidFill>
                <a:latin typeface="Calibri" pitchFamily="34" charset="0"/>
                <a:ea typeface="Calibri" pitchFamily="34" charset="-122"/>
                <a:cs typeface="Calibri" pitchFamily="34" charset="-120"/>
              </a:rPr>
              <a:t>1</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5F0"/>
        </a:solidFill>
      </p:bgPr>
    </p:bg>
    <p:spTree>
      <p:nvGrpSpPr>
        <p:cNvPr id="1" name=""/>
        <p:cNvGrpSpPr/>
        <p:nvPr/>
      </p:nvGrpSpPr>
      <p:grpSpPr>
        <a:xfrm>
          <a:off x="0" y="0"/>
          <a:ext cx="0" cy="0"/>
          <a:chOff x="0" y="0"/>
          <a:chExt cx="0" cy="0"/>
        </a:xfrm>
      </p:grpSpPr>
      <p:sp>
        <p:nvSpPr>
          <p:cNvPr id="2" name="Text 0"/>
          <p:cNvSpPr/>
          <p:nvPr/>
        </p:nvSpPr>
        <p:spPr>
          <a:xfrm>
            <a:off x="685800" y="384048"/>
            <a:ext cx="10789920" cy="274320"/>
          </a:xfrm>
          <a:prstGeom prst="rect">
            <a:avLst/>
          </a:prstGeom>
          <a:noFill/>
          <a:ln/>
        </p:spPr>
        <p:txBody>
          <a:bodyPr wrap="square" lIns="0" tIns="0" rIns="0" bIns="0" rtlCol="0" anchor="ctr"/>
          <a:lstStyle/>
          <a:p>
            <a:pPr indent="0" marL="0">
              <a:buNone/>
            </a:pPr>
            <a:r>
              <a:rPr lang="en-US" sz="1100" b="1" spc="220" kern="0" dirty="0">
                <a:solidFill>
                  <a:srgbClr val="CCA338"/>
                </a:solidFill>
                <a:latin typeface="Calibri" pitchFamily="34" charset="0"/>
                <a:ea typeface="Calibri" pitchFamily="34" charset="-122"/>
                <a:cs typeface="Calibri" pitchFamily="34" charset="-120"/>
              </a:rPr>
              <a:t>THE PROBLEM</a:t>
            </a:r>
            <a:endParaRPr lang="en-US" sz="1100" dirty="0"/>
          </a:p>
        </p:txBody>
      </p:sp>
      <p:sp>
        <p:nvSpPr>
          <p:cNvPr id="3" name="Text 1"/>
          <p:cNvSpPr/>
          <p:nvPr/>
        </p:nvSpPr>
        <p:spPr>
          <a:xfrm>
            <a:off x="685800" y="713232"/>
            <a:ext cx="10789920" cy="731520"/>
          </a:xfrm>
          <a:prstGeom prst="rect">
            <a:avLst/>
          </a:prstGeom>
          <a:noFill/>
          <a:ln/>
        </p:spPr>
        <p:txBody>
          <a:bodyPr wrap="square" lIns="0" tIns="0" rIns="0" bIns="0" rtlCol="0" anchor="ctr"/>
          <a:lstStyle/>
          <a:p>
            <a:pPr indent="0" marL="0">
              <a:buNone/>
            </a:pPr>
            <a:r>
              <a:rPr lang="en-US" sz="3300" b="1" dirty="0">
                <a:solidFill>
                  <a:srgbClr val="1A2640"/>
                </a:solidFill>
                <a:latin typeface="Cambria" pitchFamily="34" charset="0"/>
                <a:ea typeface="Cambria" pitchFamily="34" charset="-122"/>
                <a:cs typeface="Cambria" pitchFamily="34" charset="-120"/>
              </a:rPr>
              <a:t>The phone is full. The user is exhausted.</a:t>
            </a:r>
            <a:endParaRPr lang="en-US" sz="3300" dirty="0"/>
          </a:p>
        </p:txBody>
      </p:sp>
      <p:sp>
        <p:nvSpPr>
          <p:cNvPr id="4" name="Shape 2"/>
          <p:cNvSpPr/>
          <p:nvPr/>
        </p:nvSpPr>
        <p:spPr>
          <a:xfrm>
            <a:off x="685800" y="1783080"/>
            <a:ext cx="3401568" cy="2194560"/>
          </a:xfrm>
          <a:prstGeom prst="roundRect">
            <a:avLst>
              <a:gd name="adj" fmla="val 3750"/>
            </a:avLst>
          </a:prstGeom>
          <a:solidFill>
            <a:srgbClr val="FFFFFF"/>
          </a:solidFill>
          <a:ln w="12700">
            <a:solidFill>
              <a:srgbClr val="D9D5CC"/>
            </a:solidFill>
            <a:prstDash val="solid"/>
          </a:ln>
        </p:spPr>
      </p:sp>
      <p:sp>
        <p:nvSpPr>
          <p:cNvPr id="5" name="Text 3"/>
          <p:cNvSpPr/>
          <p:nvPr/>
        </p:nvSpPr>
        <p:spPr>
          <a:xfrm>
            <a:off x="960120" y="1975104"/>
            <a:ext cx="2834640" cy="658368"/>
          </a:xfrm>
          <a:prstGeom prst="rect">
            <a:avLst/>
          </a:prstGeom>
          <a:noFill/>
          <a:ln/>
        </p:spPr>
        <p:txBody>
          <a:bodyPr wrap="square" lIns="0" tIns="0" rIns="0" bIns="0" rtlCol="0" anchor="ctr"/>
          <a:lstStyle/>
          <a:p>
            <a:pPr indent="0" marL="0">
              <a:buNone/>
            </a:pPr>
            <a:r>
              <a:rPr lang="en-US" sz="3800" b="1" dirty="0">
                <a:solidFill>
                  <a:srgbClr val="CCA338"/>
                </a:solidFill>
                <a:latin typeface="Cambria" pitchFamily="34" charset="0"/>
                <a:ea typeface="Cambria" pitchFamily="34" charset="-122"/>
                <a:cs typeface="Cambria" pitchFamily="34" charset="-120"/>
              </a:rPr>
              <a:t>80+</a:t>
            </a:r>
            <a:endParaRPr lang="en-US" sz="3800" dirty="0"/>
          </a:p>
        </p:txBody>
      </p:sp>
      <p:sp>
        <p:nvSpPr>
          <p:cNvPr id="6" name="Text 4"/>
          <p:cNvSpPr/>
          <p:nvPr/>
        </p:nvSpPr>
        <p:spPr>
          <a:xfrm>
            <a:off x="960120" y="2651760"/>
            <a:ext cx="2834640" cy="384048"/>
          </a:xfrm>
          <a:prstGeom prst="rect">
            <a:avLst/>
          </a:prstGeom>
          <a:noFill/>
          <a:ln/>
        </p:spPr>
        <p:txBody>
          <a:bodyPr wrap="square" lIns="0" tIns="0" rIns="0" bIns="0" rtlCol="0" anchor="ctr"/>
          <a:lstStyle/>
          <a:p>
            <a:pPr indent="0" marL="0">
              <a:buNone/>
            </a:pPr>
            <a:r>
              <a:rPr lang="en-US" sz="1250" b="1" dirty="0">
                <a:solidFill>
                  <a:srgbClr val="1A2640"/>
                </a:solidFill>
                <a:latin typeface="Calibri" pitchFamily="34" charset="0"/>
                <a:ea typeface="Calibri" pitchFamily="34" charset="-122"/>
                <a:cs typeface="Calibri" pitchFamily="34" charset="-120"/>
              </a:rPr>
              <a:t>apps on the average phone</a:t>
            </a:r>
            <a:endParaRPr lang="en-US" sz="1250" dirty="0"/>
          </a:p>
        </p:txBody>
      </p:sp>
      <p:sp>
        <p:nvSpPr>
          <p:cNvPr id="7" name="Text 5"/>
          <p:cNvSpPr/>
          <p:nvPr/>
        </p:nvSpPr>
        <p:spPr>
          <a:xfrm>
            <a:off x="960120" y="3035808"/>
            <a:ext cx="2834640" cy="777240"/>
          </a:xfrm>
          <a:prstGeom prst="rect">
            <a:avLst/>
          </a:prstGeom>
          <a:noFill/>
          <a:ln/>
        </p:spPr>
        <p:txBody>
          <a:bodyPr wrap="square" lIns="0" tIns="0" rIns="0" bIns="0" rtlCol="0" anchor="ctr"/>
          <a:lstStyle/>
          <a:p>
            <a:pPr indent="0" marL="0">
              <a:lnSpc>
                <a:spcPts val="1600"/>
              </a:lnSpc>
              <a:buNone/>
            </a:pPr>
            <a:r>
              <a:rPr lang="en-US" sz="1100" dirty="0">
                <a:solidFill>
                  <a:srgbClr val="6B7280"/>
                </a:solidFill>
                <a:latin typeface="Calibri" pitchFamily="34" charset="0"/>
                <a:ea typeface="Calibri" pitchFamily="34" charset="-122"/>
                <a:cs typeface="Calibri" pitchFamily="34" charset="-120"/>
              </a:rPr>
              <a:t>Each one a new account, a new password, a page of rules nobody reads.</a:t>
            </a:r>
            <a:endParaRPr lang="en-US" sz="1100" dirty="0"/>
          </a:p>
        </p:txBody>
      </p:sp>
      <p:sp>
        <p:nvSpPr>
          <p:cNvPr id="8" name="Shape 6"/>
          <p:cNvSpPr/>
          <p:nvPr/>
        </p:nvSpPr>
        <p:spPr>
          <a:xfrm>
            <a:off x="4361688" y="1783080"/>
            <a:ext cx="3401568" cy="2194560"/>
          </a:xfrm>
          <a:prstGeom prst="roundRect">
            <a:avLst>
              <a:gd name="adj" fmla="val 3750"/>
            </a:avLst>
          </a:prstGeom>
          <a:solidFill>
            <a:srgbClr val="FFFFFF"/>
          </a:solidFill>
          <a:ln w="12700">
            <a:solidFill>
              <a:srgbClr val="D9D5CC"/>
            </a:solidFill>
            <a:prstDash val="solid"/>
          </a:ln>
        </p:spPr>
      </p:sp>
      <p:sp>
        <p:nvSpPr>
          <p:cNvPr id="9" name="Text 7"/>
          <p:cNvSpPr/>
          <p:nvPr/>
        </p:nvSpPr>
        <p:spPr>
          <a:xfrm>
            <a:off x="4636008" y="1975104"/>
            <a:ext cx="2834640" cy="658368"/>
          </a:xfrm>
          <a:prstGeom prst="rect">
            <a:avLst/>
          </a:prstGeom>
          <a:noFill/>
          <a:ln/>
        </p:spPr>
        <p:txBody>
          <a:bodyPr wrap="square" lIns="0" tIns="0" rIns="0" bIns="0" rtlCol="0" anchor="ctr"/>
          <a:lstStyle/>
          <a:p>
            <a:pPr indent="0" marL="0">
              <a:buNone/>
            </a:pPr>
            <a:r>
              <a:rPr lang="en-US" sz="3800" b="1" dirty="0">
                <a:solidFill>
                  <a:srgbClr val="CCA338"/>
                </a:solidFill>
                <a:latin typeface="Cambria" pitchFamily="34" charset="0"/>
                <a:ea typeface="Cambria" pitchFamily="34" charset="-122"/>
                <a:cs typeface="Cambria" pitchFamily="34" charset="-120"/>
              </a:rPr>
              <a:t>9 in 10</a:t>
            </a:r>
            <a:endParaRPr lang="en-US" sz="3800" dirty="0"/>
          </a:p>
        </p:txBody>
      </p:sp>
      <p:sp>
        <p:nvSpPr>
          <p:cNvPr id="10" name="Text 8"/>
          <p:cNvSpPr/>
          <p:nvPr/>
        </p:nvSpPr>
        <p:spPr>
          <a:xfrm>
            <a:off x="4636008" y="2651760"/>
            <a:ext cx="2834640" cy="384048"/>
          </a:xfrm>
          <a:prstGeom prst="rect">
            <a:avLst/>
          </a:prstGeom>
          <a:noFill/>
          <a:ln/>
        </p:spPr>
        <p:txBody>
          <a:bodyPr wrap="square" lIns="0" tIns="0" rIns="0" bIns="0" rtlCol="0" anchor="ctr"/>
          <a:lstStyle/>
          <a:p>
            <a:pPr indent="0" marL="0">
              <a:buNone/>
            </a:pPr>
            <a:r>
              <a:rPr lang="en-US" sz="1250" b="1" dirty="0">
                <a:solidFill>
                  <a:srgbClr val="1A2640"/>
                </a:solidFill>
                <a:latin typeface="Calibri" pitchFamily="34" charset="0"/>
                <a:ea typeface="Calibri" pitchFamily="34" charset="-122"/>
                <a:cs typeface="Calibri" pitchFamily="34" charset="-120"/>
              </a:rPr>
              <a:t>installs abandoned at signup</a:t>
            </a:r>
            <a:endParaRPr lang="en-US" sz="1250" dirty="0"/>
          </a:p>
        </p:txBody>
      </p:sp>
      <p:sp>
        <p:nvSpPr>
          <p:cNvPr id="11" name="Text 9"/>
          <p:cNvSpPr/>
          <p:nvPr/>
        </p:nvSpPr>
        <p:spPr>
          <a:xfrm>
            <a:off x="4636008" y="3035808"/>
            <a:ext cx="2834640" cy="777240"/>
          </a:xfrm>
          <a:prstGeom prst="rect">
            <a:avLst/>
          </a:prstGeom>
          <a:noFill/>
          <a:ln/>
        </p:spPr>
        <p:txBody>
          <a:bodyPr wrap="square" lIns="0" tIns="0" rIns="0" bIns="0" rtlCol="0" anchor="ctr"/>
          <a:lstStyle/>
          <a:p>
            <a:pPr indent="0" marL="0">
              <a:lnSpc>
                <a:spcPts val="1600"/>
              </a:lnSpc>
              <a:buNone/>
            </a:pPr>
            <a:r>
              <a:rPr lang="en-US" sz="1100" dirty="0">
                <a:solidFill>
                  <a:srgbClr val="6B7280"/>
                </a:solidFill>
                <a:latin typeface="Calibri" pitchFamily="34" charset="0"/>
                <a:ea typeface="Calibri" pitchFamily="34" charset="-122"/>
                <a:cs typeface="Calibri" pitchFamily="34" charset="-120"/>
              </a:rPr>
              <a:t>Every new app makes you prove who you are, all over again, from scratch.</a:t>
            </a:r>
            <a:endParaRPr lang="en-US" sz="1100" dirty="0"/>
          </a:p>
        </p:txBody>
      </p:sp>
      <p:sp>
        <p:nvSpPr>
          <p:cNvPr id="12" name="Shape 10"/>
          <p:cNvSpPr/>
          <p:nvPr/>
        </p:nvSpPr>
        <p:spPr>
          <a:xfrm>
            <a:off x="8037576" y="1783080"/>
            <a:ext cx="3401568" cy="2194560"/>
          </a:xfrm>
          <a:prstGeom prst="roundRect">
            <a:avLst>
              <a:gd name="adj" fmla="val 3750"/>
            </a:avLst>
          </a:prstGeom>
          <a:solidFill>
            <a:srgbClr val="FFFFFF"/>
          </a:solidFill>
          <a:ln w="12700">
            <a:solidFill>
              <a:srgbClr val="D9D5CC"/>
            </a:solidFill>
            <a:prstDash val="solid"/>
          </a:ln>
        </p:spPr>
      </p:sp>
      <p:sp>
        <p:nvSpPr>
          <p:cNvPr id="13" name="Text 11"/>
          <p:cNvSpPr/>
          <p:nvPr/>
        </p:nvSpPr>
        <p:spPr>
          <a:xfrm>
            <a:off x="8311896" y="1975104"/>
            <a:ext cx="2834640" cy="658368"/>
          </a:xfrm>
          <a:prstGeom prst="rect">
            <a:avLst/>
          </a:prstGeom>
          <a:noFill/>
          <a:ln/>
        </p:spPr>
        <p:txBody>
          <a:bodyPr wrap="square" lIns="0" tIns="0" rIns="0" bIns="0" rtlCol="0" anchor="ctr"/>
          <a:lstStyle/>
          <a:p>
            <a:pPr indent="0" marL="0">
              <a:buNone/>
            </a:pPr>
            <a:r>
              <a:rPr lang="en-US" sz="3800" b="1" dirty="0">
                <a:solidFill>
                  <a:srgbClr val="CCA338"/>
                </a:solidFill>
                <a:latin typeface="Cambria" pitchFamily="34" charset="0"/>
                <a:ea typeface="Cambria" pitchFamily="34" charset="-122"/>
                <a:cs typeface="Cambria" pitchFamily="34" charset="-120"/>
              </a:rPr>
              <a:t>0</a:t>
            </a:r>
            <a:endParaRPr lang="en-US" sz="3800" dirty="0"/>
          </a:p>
        </p:txBody>
      </p:sp>
      <p:sp>
        <p:nvSpPr>
          <p:cNvPr id="14" name="Text 12"/>
          <p:cNvSpPr/>
          <p:nvPr/>
        </p:nvSpPr>
        <p:spPr>
          <a:xfrm>
            <a:off x="8311896" y="2651760"/>
            <a:ext cx="2834640" cy="384048"/>
          </a:xfrm>
          <a:prstGeom prst="rect">
            <a:avLst/>
          </a:prstGeom>
          <a:noFill/>
          <a:ln/>
        </p:spPr>
        <p:txBody>
          <a:bodyPr wrap="square" lIns="0" tIns="0" rIns="0" bIns="0" rtlCol="0" anchor="ctr"/>
          <a:lstStyle/>
          <a:p>
            <a:pPr indent="0" marL="0">
              <a:buNone/>
            </a:pPr>
            <a:r>
              <a:rPr lang="en-US" sz="1250" b="1" dirty="0">
                <a:solidFill>
                  <a:srgbClr val="1A2640"/>
                </a:solidFill>
                <a:latin typeface="Calibri" pitchFamily="34" charset="0"/>
                <a:ea typeface="Calibri" pitchFamily="34" charset="-122"/>
                <a:cs typeface="Calibri" pitchFamily="34" charset="-120"/>
              </a:rPr>
              <a:t>of them talk to each other</a:t>
            </a:r>
            <a:endParaRPr lang="en-US" sz="1250" dirty="0"/>
          </a:p>
        </p:txBody>
      </p:sp>
      <p:sp>
        <p:nvSpPr>
          <p:cNvPr id="15" name="Text 13"/>
          <p:cNvSpPr/>
          <p:nvPr/>
        </p:nvSpPr>
        <p:spPr>
          <a:xfrm>
            <a:off x="8311896" y="3035808"/>
            <a:ext cx="2834640" cy="777240"/>
          </a:xfrm>
          <a:prstGeom prst="rect">
            <a:avLst/>
          </a:prstGeom>
          <a:noFill/>
          <a:ln/>
        </p:spPr>
        <p:txBody>
          <a:bodyPr wrap="square" lIns="0" tIns="0" rIns="0" bIns="0" rtlCol="0" anchor="ctr"/>
          <a:lstStyle/>
          <a:p>
            <a:pPr indent="0" marL="0">
              <a:lnSpc>
                <a:spcPts val="1600"/>
              </a:lnSpc>
              <a:buNone/>
            </a:pPr>
            <a:r>
              <a:rPr lang="en-US" sz="1100" dirty="0">
                <a:solidFill>
                  <a:srgbClr val="6B7280"/>
                </a:solidFill>
                <a:latin typeface="Calibri" pitchFamily="34" charset="0"/>
                <a:ea typeface="Calibri" pitchFamily="34" charset="-122"/>
                <a:cs typeface="Calibri" pitchFamily="34" charset="-120"/>
              </a:rPr>
              <a:t>Your to-do list can't see your calendar. Your study app can't see what you buy.</a:t>
            </a:r>
            <a:endParaRPr lang="en-US" sz="1100" dirty="0"/>
          </a:p>
        </p:txBody>
      </p:sp>
      <p:sp>
        <p:nvSpPr>
          <p:cNvPr id="16" name="Shape 14"/>
          <p:cNvSpPr/>
          <p:nvPr/>
        </p:nvSpPr>
        <p:spPr>
          <a:xfrm>
            <a:off x="685800" y="4279392"/>
            <a:ext cx="10744200" cy="1600200"/>
          </a:xfrm>
          <a:prstGeom prst="roundRect">
            <a:avLst>
              <a:gd name="adj" fmla="val 5143"/>
            </a:avLst>
          </a:prstGeom>
          <a:solidFill>
            <a:srgbClr val="1A2640"/>
          </a:solidFill>
          <a:ln/>
        </p:spPr>
      </p:sp>
      <p:sp>
        <p:nvSpPr>
          <p:cNvPr id="17" name="Text 15"/>
          <p:cNvSpPr/>
          <p:nvPr/>
        </p:nvSpPr>
        <p:spPr>
          <a:xfrm>
            <a:off x="1051560" y="4517136"/>
            <a:ext cx="9966960" cy="411480"/>
          </a:xfrm>
          <a:prstGeom prst="rect">
            <a:avLst/>
          </a:prstGeom>
          <a:noFill/>
          <a:ln/>
        </p:spPr>
        <p:txBody>
          <a:bodyPr wrap="square" lIns="0" tIns="0" rIns="0" bIns="0" rtlCol="0" anchor="ctr"/>
          <a:lstStyle/>
          <a:p>
            <a:pPr indent="0" marL="0">
              <a:buNone/>
            </a:pPr>
            <a:r>
              <a:rPr lang="en-US" sz="1900" b="1" dirty="0">
                <a:solidFill>
                  <a:srgbClr val="FFFFFF"/>
                </a:solidFill>
                <a:latin typeface="Cambria" pitchFamily="34" charset="0"/>
                <a:ea typeface="Cambria" pitchFamily="34" charset="-122"/>
                <a:cs typeface="Cambria" pitchFamily="34" charset="-120"/>
              </a:rPr>
              <a:t>Every app is its own island. None of them talk to each other.</a:t>
            </a:r>
            <a:endParaRPr lang="en-US" sz="1900" dirty="0"/>
          </a:p>
        </p:txBody>
      </p:sp>
      <p:sp>
        <p:nvSpPr>
          <p:cNvPr id="18" name="Text 16"/>
          <p:cNvSpPr/>
          <p:nvPr/>
        </p:nvSpPr>
        <p:spPr>
          <a:xfrm>
            <a:off x="1051560" y="4956048"/>
            <a:ext cx="9692640" cy="777240"/>
          </a:xfrm>
          <a:prstGeom prst="rect">
            <a:avLst/>
          </a:prstGeom>
          <a:noFill/>
          <a:ln/>
        </p:spPr>
        <p:txBody>
          <a:bodyPr wrap="square" lIns="0" tIns="0" rIns="0" bIns="0" rtlCol="0" anchor="ctr"/>
          <a:lstStyle/>
          <a:p>
            <a:pPr indent="0" marL="0">
              <a:lnSpc>
                <a:spcPts val="1900"/>
              </a:lnSpc>
              <a:buNone/>
            </a:pPr>
            <a:r>
              <a:rPr lang="en-US" sz="1250" dirty="0">
                <a:solidFill>
                  <a:srgbClr val="C3CBD9"/>
                </a:solidFill>
                <a:latin typeface="Calibri" pitchFamily="34" charset="0"/>
                <a:ea typeface="Calibri" pitchFamily="34" charset="-122"/>
                <a:cs typeface="Calibri" pitchFamily="34" charset="-120"/>
              </a:rPr>
              <a:t>Nobody planned it this way. Each app made sense on its own. But the person holding the phone pays for it — typing the same name, number and password again and again, on app after app.</a:t>
            </a:r>
            <a:endParaRPr lang="en-US" sz="1250" dirty="0"/>
          </a:p>
        </p:txBody>
      </p:sp>
      <p:sp>
        <p:nvSpPr>
          <p:cNvPr id="19" name="Text 17"/>
          <p:cNvSpPr/>
          <p:nvPr/>
        </p:nvSpPr>
        <p:spPr>
          <a:xfrm>
            <a:off x="11292840" y="6291072"/>
            <a:ext cx="457200" cy="274320"/>
          </a:xfrm>
          <a:prstGeom prst="rect">
            <a:avLst/>
          </a:prstGeom>
          <a:noFill/>
          <a:ln/>
        </p:spPr>
        <p:txBody>
          <a:bodyPr wrap="square" lIns="0" tIns="0" rIns="0" bIns="0" rtlCol="0" anchor="ctr"/>
          <a:lstStyle/>
          <a:p>
            <a:pPr algn="r" indent="0" marL="0">
              <a:buNone/>
            </a:pPr>
            <a:r>
              <a:rPr lang="en-US" sz="1000" dirty="0">
                <a:solidFill>
                  <a:srgbClr val="A9A296"/>
                </a:solidFill>
                <a:latin typeface="Calibri" pitchFamily="34" charset="0"/>
                <a:ea typeface="Calibri" pitchFamily="34" charset="-122"/>
                <a:cs typeface="Calibri"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5F0"/>
        </a:solidFill>
      </p:bgPr>
    </p:bg>
    <p:spTree>
      <p:nvGrpSpPr>
        <p:cNvPr id="1" name=""/>
        <p:cNvGrpSpPr/>
        <p:nvPr/>
      </p:nvGrpSpPr>
      <p:grpSpPr>
        <a:xfrm>
          <a:off x="0" y="0"/>
          <a:ext cx="0" cy="0"/>
          <a:chOff x="0" y="0"/>
          <a:chExt cx="0" cy="0"/>
        </a:xfrm>
      </p:grpSpPr>
      <p:sp>
        <p:nvSpPr>
          <p:cNvPr id="2" name="Text 0"/>
          <p:cNvSpPr/>
          <p:nvPr/>
        </p:nvSpPr>
        <p:spPr>
          <a:xfrm>
            <a:off x="685800" y="384048"/>
            <a:ext cx="10789920" cy="274320"/>
          </a:xfrm>
          <a:prstGeom prst="rect">
            <a:avLst/>
          </a:prstGeom>
          <a:noFill/>
          <a:ln/>
        </p:spPr>
        <p:txBody>
          <a:bodyPr wrap="square" lIns="0" tIns="0" rIns="0" bIns="0" rtlCol="0" anchor="ctr"/>
          <a:lstStyle/>
          <a:p>
            <a:pPr indent="0" marL="0">
              <a:buNone/>
            </a:pPr>
            <a:r>
              <a:rPr lang="en-US" sz="1100" b="1" spc="220" kern="0" dirty="0">
                <a:solidFill>
                  <a:srgbClr val="CCA338"/>
                </a:solidFill>
                <a:latin typeface="Calibri" pitchFamily="34" charset="0"/>
                <a:ea typeface="Calibri" pitchFamily="34" charset="-122"/>
                <a:cs typeface="Calibri" pitchFamily="34" charset="-120"/>
              </a:rPr>
              <a:t>THE IDEA</a:t>
            </a:r>
            <a:endParaRPr lang="en-US" sz="1100" dirty="0"/>
          </a:p>
        </p:txBody>
      </p:sp>
      <p:sp>
        <p:nvSpPr>
          <p:cNvPr id="3" name="Text 1"/>
          <p:cNvSpPr/>
          <p:nvPr/>
        </p:nvSpPr>
        <p:spPr>
          <a:xfrm>
            <a:off x="685800" y="713232"/>
            <a:ext cx="10789920" cy="731520"/>
          </a:xfrm>
          <a:prstGeom prst="rect">
            <a:avLst/>
          </a:prstGeom>
          <a:noFill/>
          <a:ln/>
        </p:spPr>
        <p:txBody>
          <a:bodyPr wrap="square" lIns="0" tIns="0" rIns="0" bIns="0" rtlCol="0" anchor="ctr"/>
          <a:lstStyle/>
          <a:p>
            <a:pPr indent="0" marL="0">
              <a:buNone/>
            </a:pPr>
            <a:r>
              <a:rPr lang="en-US" sz="3300" b="1" dirty="0">
                <a:solidFill>
                  <a:srgbClr val="1A2640"/>
                </a:solidFill>
                <a:latin typeface="Cambria" pitchFamily="34" charset="0"/>
                <a:ea typeface="Cambria" pitchFamily="34" charset="-122"/>
                <a:cs typeface="Cambria" pitchFamily="34" charset="-120"/>
              </a:rPr>
              <a:t>One universe. One login. Twenty-one doors.</a:t>
            </a:r>
            <a:endParaRPr lang="en-US" sz="3300" dirty="0"/>
          </a:p>
        </p:txBody>
      </p:sp>
      <p:sp>
        <p:nvSpPr>
          <p:cNvPr id="4" name="Text 2"/>
          <p:cNvSpPr/>
          <p:nvPr/>
        </p:nvSpPr>
        <p:spPr>
          <a:xfrm>
            <a:off x="685800" y="1554480"/>
            <a:ext cx="10744200" cy="713232"/>
          </a:xfrm>
          <a:prstGeom prst="rect">
            <a:avLst/>
          </a:prstGeom>
          <a:noFill/>
          <a:ln/>
        </p:spPr>
        <p:txBody>
          <a:bodyPr wrap="square" lIns="0" tIns="0" rIns="0" bIns="0" rtlCol="0" anchor="ctr"/>
          <a:lstStyle/>
          <a:p>
            <a:pPr indent="0" marL="0">
              <a:lnSpc>
                <a:spcPts val="2000"/>
              </a:lnSpc>
              <a:buNone/>
            </a:pPr>
            <a:r>
              <a:rPr lang="en-US" sz="1300" dirty="0">
                <a:solidFill>
                  <a:srgbClr val="3D4A5C"/>
                </a:solidFill>
                <a:latin typeface="Calibri" pitchFamily="34" charset="0"/>
                <a:ea typeface="Calibri" pitchFamily="34" charset="-122"/>
                <a:cs typeface="Calibri" pitchFamily="34" charset="-120"/>
              </a:rPr>
              <a:t>SanoraOne is not twenty-one apps. It is one app with twenty-one doors. Whatever door you walk in through, that part opens first. Everything else is already inside — and you are already signed in.</a:t>
            </a:r>
            <a:endParaRPr lang="en-US" sz="1300" dirty="0"/>
          </a:p>
        </p:txBody>
      </p:sp>
      <p:sp>
        <p:nvSpPr>
          <p:cNvPr id="5" name="Shape 3"/>
          <p:cNvSpPr/>
          <p:nvPr/>
        </p:nvSpPr>
        <p:spPr>
          <a:xfrm>
            <a:off x="685800" y="2487168"/>
            <a:ext cx="2514600" cy="1664208"/>
          </a:xfrm>
          <a:prstGeom prst="roundRect">
            <a:avLst>
              <a:gd name="adj" fmla="val 4945"/>
            </a:avLst>
          </a:prstGeom>
          <a:solidFill>
            <a:srgbClr val="FFFFFF"/>
          </a:solidFill>
          <a:ln w="12700">
            <a:solidFill>
              <a:srgbClr val="D9D5CC"/>
            </a:solidFill>
            <a:prstDash val="solid"/>
          </a:ln>
        </p:spPr>
      </p:sp>
      <p:sp>
        <p:nvSpPr>
          <p:cNvPr id="6" name="Shape 4"/>
          <p:cNvSpPr/>
          <p:nvPr/>
        </p:nvSpPr>
        <p:spPr>
          <a:xfrm>
            <a:off x="941832" y="2688336"/>
            <a:ext cx="384048" cy="384048"/>
          </a:xfrm>
          <a:prstGeom prst="ellipse">
            <a:avLst/>
          </a:prstGeom>
          <a:solidFill>
            <a:srgbClr val="CCA338"/>
          </a:solidFill>
          <a:ln/>
        </p:spPr>
      </p:sp>
      <p:sp>
        <p:nvSpPr>
          <p:cNvPr id="7" name="Text 5"/>
          <p:cNvSpPr/>
          <p:nvPr/>
        </p:nvSpPr>
        <p:spPr>
          <a:xfrm>
            <a:off x="941832" y="2688336"/>
            <a:ext cx="384048" cy="384048"/>
          </a:xfrm>
          <a:prstGeom prst="rect">
            <a:avLst/>
          </a:prstGeom>
          <a:noFill/>
          <a:ln/>
        </p:spPr>
        <p:txBody>
          <a:bodyPr wrap="square" lIns="0" tIns="0" rIns="0" bIns="0" rtlCol="0" anchor="ctr"/>
          <a:lstStyle/>
          <a:p>
            <a:pPr algn="ctr" indent="0" marL="0">
              <a:buNone/>
            </a:pPr>
            <a:r>
              <a:rPr lang="en-US" sz="1300" b="1" dirty="0">
                <a:solidFill>
                  <a:srgbClr val="1A2640"/>
                </a:solidFill>
                <a:latin typeface="Calibri" pitchFamily="34" charset="0"/>
                <a:ea typeface="Calibri" pitchFamily="34" charset="-122"/>
                <a:cs typeface="Calibri" pitchFamily="34" charset="-120"/>
              </a:rPr>
              <a:t>1</a:t>
            </a:r>
            <a:endParaRPr lang="en-US" sz="1300" dirty="0"/>
          </a:p>
        </p:txBody>
      </p:sp>
      <p:sp>
        <p:nvSpPr>
          <p:cNvPr id="8" name="Text 6"/>
          <p:cNvSpPr/>
          <p:nvPr/>
        </p:nvSpPr>
        <p:spPr>
          <a:xfrm>
            <a:off x="941832" y="3154680"/>
            <a:ext cx="2057400" cy="292608"/>
          </a:xfrm>
          <a:prstGeom prst="rect">
            <a:avLst/>
          </a:prstGeom>
          <a:noFill/>
          <a:ln/>
        </p:spPr>
        <p:txBody>
          <a:bodyPr wrap="square" lIns="0" tIns="0" rIns="0" bIns="0" rtlCol="0" anchor="ctr"/>
          <a:lstStyle/>
          <a:p>
            <a:pPr indent="0" marL="0">
              <a:buNone/>
            </a:pPr>
            <a:r>
              <a:rPr lang="en-US" sz="1350" b="1" dirty="0">
                <a:solidFill>
                  <a:srgbClr val="1A2640"/>
                </a:solidFill>
                <a:latin typeface="Calibri" pitchFamily="34" charset="0"/>
                <a:ea typeface="Calibri" pitchFamily="34" charset="-122"/>
                <a:cs typeface="Calibri" pitchFamily="34" charset="-120"/>
              </a:rPr>
              <a:t>You arrive</a:t>
            </a:r>
            <a:endParaRPr lang="en-US" sz="1350" dirty="0"/>
          </a:p>
        </p:txBody>
      </p:sp>
      <p:sp>
        <p:nvSpPr>
          <p:cNvPr id="9" name="Text 7"/>
          <p:cNvSpPr/>
          <p:nvPr/>
        </p:nvSpPr>
        <p:spPr>
          <a:xfrm>
            <a:off x="941832" y="3456432"/>
            <a:ext cx="2057400" cy="621792"/>
          </a:xfrm>
          <a:prstGeom prst="rect">
            <a:avLst/>
          </a:prstGeom>
          <a:noFill/>
          <a:ln/>
        </p:spPr>
        <p:txBody>
          <a:bodyPr wrap="square" lIns="0" tIns="0" rIns="0" bIns="0" rtlCol="0" anchor="ctr"/>
          <a:lstStyle/>
          <a:p>
            <a:pPr indent="0" marL="0">
              <a:lnSpc>
                <a:spcPts val="1400"/>
              </a:lnSpc>
              <a:buNone/>
            </a:pPr>
            <a:r>
              <a:rPr lang="en-US" sz="1050" dirty="0">
                <a:solidFill>
                  <a:srgbClr val="6B7280"/>
                </a:solidFill>
                <a:latin typeface="Calibri" pitchFamily="34" charset="0"/>
                <a:ea typeface="Calibri" pitchFamily="34" charset="-122"/>
                <a:cs typeface="Calibri" pitchFamily="34" charset="-120"/>
              </a:rPr>
              <a:t>From an ad, a link, a</a:t>
            </a:r>
            <a:endParaRPr lang="en-US" sz="1050" dirty="0"/>
          </a:p>
          <a:p>
            <a:pPr indent="0" marL="0">
              <a:lnSpc>
                <a:spcPts val="1400"/>
              </a:lnSpc>
              <a:buNone/>
            </a:pPr>
            <a:r>
              <a:rPr lang="en-US" sz="1050" dirty="0">
                <a:solidFill>
                  <a:srgbClr val="6B7280"/>
                </a:solidFill>
                <a:latin typeface="Calibri" pitchFamily="34" charset="0"/>
                <a:ea typeface="Calibri" pitchFamily="34" charset="-122"/>
                <a:cs typeface="Calibri" pitchFamily="34" charset="-120"/>
              </a:rPr>
              <a:t>QR code or an app store</a:t>
            </a:r>
            <a:endParaRPr lang="en-US" sz="1050" dirty="0"/>
          </a:p>
        </p:txBody>
      </p:sp>
      <p:sp>
        <p:nvSpPr>
          <p:cNvPr id="10" name="Text 8"/>
          <p:cNvSpPr/>
          <p:nvPr/>
        </p:nvSpPr>
        <p:spPr>
          <a:xfrm>
            <a:off x="3236976" y="3063240"/>
            <a:ext cx="256032" cy="457200"/>
          </a:xfrm>
          <a:prstGeom prst="rect">
            <a:avLst/>
          </a:prstGeom>
          <a:noFill/>
          <a:ln/>
        </p:spPr>
        <p:txBody>
          <a:bodyPr wrap="square" lIns="0" tIns="0" rIns="0" bIns="0" rtlCol="0" anchor="ctr"/>
          <a:lstStyle/>
          <a:p>
            <a:pPr algn="ctr" indent="0" marL="0">
              <a:buNone/>
            </a:pPr>
            <a:r>
              <a:rPr lang="en-US" sz="2600" b="1" dirty="0">
                <a:solidFill>
                  <a:srgbClr val="CCA338"/>
                </a:solidFill>
                <a:latin typeface="Calibri" pitchFamily="34" charset="0"/>
                <a:ea typeface="Calibri" pitchFamily="34" charset="-122"/>
                <a:cs typeface="Calibri" pitchFamily="34" charset="-120"/>
              </a:rPr>
              <a:t>›</a:t>
            </a:r>
            <a:endParaRPr lang="en-US" sz="2600" dirty="0"/>
          </a:p>
        </p:txBody>
      </p:sp>
      <p:sp>
        <p:nvSpPr>
          <p:cNvPr id="11" name="Shape 9"/>
          <p:cNvSpPr/>
          <p:nvPr/>
        </p:nvSpPr>
        <p:spPr>
          <a:xfrm>
            <a:off x="3483864" y="2487168"/>
            <a:ext cx="2514600" cy="1664208"/>
          </a:xfrm>
          <a:prstGeom prst="roundRect">
            <a:avLst>
              <a:gd name="adj" fmla="val 4945"/>
            </a:avLst>
          </a:prstGeom>
          <a:solidFill>
            <a:srgbClr val="FFFFFF"/>
          </a:solidFill>
          <a:ln w="12700">
            <a:solidFill>
              <a:srgbClr val="D9D5CC"/>
            </a:solidFill>
            <a:prstDash val="solid"/>
          </a:ln>
        </p:spPr>
      </p:sp>
      <p:sp>
        <p:nvSpPr>
          <p:cNvPr id="12" name="Shape 10"/>
          <p:cNvSpPr/>
          <p:nvPr/>
        </p:nvSpPr>
        <p:spPr>
          <a:xfrm>
            <a:off x="3739896" y="2688336"/>
            <a:ext cx="384048" cy="384048"/>
          </a:xfrm>
          <a:prstGeom prst="ellipse">
            <a:avLst/>
          </a:prstGeom>
          <a:solidFill>
            <a:srgbClr val="CCA338"/>
          </a:solidFill>
          <a:ln/>
        </p:spPr>
      </p:sp>
      <p:sp>
        <p:nvSpPr>
          <p:cNvPr id="13" name="Text 11"/>
          <p:cNvSpPr/>
          <p:nvPr/>
        </p:nvSpPr>
        <p:spPr>
          <a:xfrm>
            <a:off x="3739896" y="2688336"/>
            <a:ext cx="384048" cy="384048"/>
          </a:xfrm>
          <a:prstGeom prst="rect">
            <a:avLst/>
          </a:prstGeom>
          <a:noFill/>
          <a:ln/>
        </p:spPr>
        <p:txBody>
          <a:bodyPr wrap="square" lIns="0" tIns="0" rIns="0" bIns="0" rtlCol="0" anchor="ctr"/>
          <a:lstStyle/>
          <a:p>
            <a:pPr algn="ctr" indent="0" marL="0">
              <a:buNone/>
            </a:pPr>
            <a:r>
              <a:rPr lang="en-US" sz="1300" b="1" dirty="0">
                <a:solidFill>
                  <a:srgbClr val="1A2640"/>
                </a:solidFill>
                <a:latin typeface="Calibri" pitchFamily="34" charset="0"/>
                <a:ea typeface="Calibri" pitchFamily="34" charset="-122"/>
                <a:cs typeface="Calibri" pitchFamily="34" charset="-120"/>
              </a:rPr>
              <a:t>2</a:t>
            </a:r>
            <a:endParaRPr lang="en-US" sz="1300" dirty="0"/>
          </a:p>
        </p:txBody>
      </p:sp>
      <p:sp>
        <p:nvSpPr>
          <p:cNvPr id="14" name="Text 12"/>
          <p:cNvSpPr/>
          <p:nvPr/>
        </p:nvSpPr>
        <p:spPr>
          <a:xfrm>
            <a:off x="3739896" y="3154680"/>
            <a:ext cx="2057400" cy="292608"/>
          </a:xfrm>
          <a:prstGeom prst="rect">
            <a:avLst/>
          </a:prstGeom>
          <a:noFill/>
          <a:ln/>
        </p:spPr>
        <p:txBody>
          <a:bodyPr wrap="square" lIns="0" tIns="0" rIns="0" bIns="0" rtlCol="0" anchor="ctr"/>
          <a:lstStyle/>
          <a:p>
            <a:pPr indent="0" marL="0">
              <a:buNone/>
            </a:pPr>
            <a:r>
              <a:rPr lang="en-US" sz="1350" b="1" dirty="0">
                <a:solidFill>
                  <a:srgbClr val="1A2640"/>
                </a:solidFill>
                <a:latin typeface="Calibri" pitchFamily="34" charset="0"/>
                <a:ea typeface="Calibri" pitchFamily="34" charset="-122"/>
                <a:cs typeface="Calibri" pitchFamily="34" charset="-120"/>
              </a:rPr>
              <a:t>Sign in once</a:t>
            </a:r>
            <a:endParaRPr lang="en-US" sz="1350" dirty="0"/>
          </a:p>
        </p:txBody>
      </p:sp>
      <p:sp>
        <p:nvSpPr>
          <p:cNvPr id="15" name="Text 13"/>
          <p:cNvSpPr/>
          <p:nvPr/>
        </p:nvSpPr>
        <p:spPr>
          <a:xfrm>
            <a:off x="3739896" y="3456432"/>
            <a:ext cx="2057400" cy="621792"/>
          </a:xfrm>
          <a:prstGeom prst="rect">
            <a:avLst/>
          </a:prstGeom>
          <a:noFill/>
          <a:ln/>
        </p:spPr>
        <p:txBody>
          <a:bodyPr wrap="square" lIns="0" tIns="0" rIns="0" bIns="0" rtlCol="0" anchor="ctr"/>
          <a:lstStyle/>
          <a:p>
            <a:pPr indent="0" marL="0">
              <a:lnSpc>
                <a:spcPts val="1400"/>
              </a:lnSpc>
              <a:buNone/>
            </a:pPr>
            <a:r>
              <a:rPr lang="en-US" sz="1050" dirty="0">
                <a:solidFill>
                  <a:srgbClr val="6B7280"/>
                </a:solidFill>
                <a:latin typeface="Calibri" pitchFamily="34" charset="0"/>
                <a:ea typeface="Calibri" pitchFamily="34" charset="-122"/>
                <a:cs typeface="Calibri" pitchFamily="34" charset="-120"/>
              </a:rPr>
              <a:t>Google, Apple or a</a:t>
            </a:r>
            <a:endParaRPr lang="en-US" sz="1050" dirty="0"/>
          </a:p>
          <a:p>
            <a:pPr indent="0" marL="0">
              <a:lnSpc>
                <a:spcPts val="1400"/>
              </a:lnSpc>
              <a:buNone/>
            </a:pPr>
            <a:r>
              <a:rPr lang="en-US" sz="1050" dirty="0">
                <a:solidFill>
                  <a:srgbClr val="6B7280"/>
                </a:solidFill>
                <a:latin typeface="Calibri" pitchFamily="34" charset="0"/>
                <a:ea typeface="Calibri" pitchFamily="34" charset="-122"/>
                <a:cs typeface="Calibri" pitchFamily="34" charset="-120"/>
              </a:rPr>
              <a:t>one-time code. Just once.</a:t>
            </a:r>
            <a:endParaRPr lang="en-US" sz="1050" dirty="0"/>
          </a:p>
        </p:txBody>
      </p:sp>
      <p:sp>
        <p:nvSpPr>
          <p:cNvPr id="16" name="Text 14"/>
          <p:cNvSpPr/>
          <p:nvPr/>
        </p:nvSpPr>
        <p:spPr>
          <a:xfrm>
            <a:off x="6035040" y="3063240"/>
            <a:ext cx="256032" cy="457200"/>
          </a:xfrm>
          <a:prstGeom prst="rect">
            <a:avLst/>
          </a:prstGeom>
          <a:noFill/>
          <a:ln/>
        </p:spPr>
        <p:txBody>
          <a:bodyPr wrap="square" lIns="0" tIns="0" rIns="0" bIns="0" rtlCol="0" anchor="ctr"/>
          <a:lstStyle/>
          <a:p>
            <a:pPr algn="ctr" indent="0" marL="0">
              <a:buNone/>
            </a:pPr>
            <a:r>
              <a:rPr lang="en-US" sz="2600" b="1" dirty="0">
                <a:solidFill>
                  <a:srgbClr val="CCA338"/>
                </a:solidFill>
                <a:latin typeface="Calibri" pitchFamily="34" charset="0"/>
                <a:ea typeface="Calibri" pitchFamily="34" charset="-122"/>
                <a:cs typeface="Calibri" pitchFamily="34" charset="-120"/>
              </a:rPr>
              <a:t>›</a:t>
            </a:r>
            <a:endParaRPr lang="en-US" sz="2600" dirty="0"/>
          </a:p>
        </p:txBody>
      </p:sp>
      <p:sp>
        <p:nvSpPr>
          <p:cNvPr id="17" name="Shape 15"/>
          <p:cNvSpPr/>
          <p:nvPr/>
        </p:nvSpPr>
        <p:spPr>
          <a:xfrm>
            <a:off x="6281928" y="2487168"/>
            <a:ext cx="2514600" cy="1664208"/>
          </a:xfrm>
          <a:prstGeom prst="roundRect">
            <a:avLst>
              <a:gd name="adj" fmla="val 4945"/>
            </a:avLst>
          </a:prstGeom>
          <a:solidFill>
            <a:srgbClr val="FFFFFF"/>
          </a:solidFill>
          <a:ln w="12700">
            <a:solidFill>
              <a:srgbClr val="D9D5CC"/>
            </a:solidFill>
            <a:prstDash val="solid"/>
          </a:ln>
        </p:spPr>
      </p:sp>
      <p:sp>
        <p:nvSpPr>
          <p:cNvPr id="18" name="Shape 16"/>
          <p:cNvSpPr/>
          <p:nvPr/>
        </p:nvSpPr>
        <p:spPr>
          <a:xfrm>
            <a:off x="6537960" y="2688336"/>
            <a:ext cx="384048" cy="384048"/>
          </a:xfrm>
          <a:prstGeom prst="ellipse">
            <a:avLst/>
          </a:prstGeom>
          <a:solidFill>
            <a:srgbClr val="CCA338"/>
          </a:solidFill>
          <a:ln/>
        </p:spPr>
      </p:sp>
      <p:sp>
        <p:nvSpPr>
          <p:cNvPr id="19" name="Text 17"/>
          <p:cNvSpPr/>
          <p:nvPr/>
        </p:nvSpPr>
        <p:spPr>
          <a:xfrm>
            <a:off x="6537960" y="2688336"/>
            <a:ext cx="384048" cy="384048"/>
          </a:xfrm>
          <a:prstGeom prst="rect">
            <a:avLst/>
          </a:prstGeom>
          <a:noFill/>
          <a:ln/>
        </p:spPr>
        <p:txBody>
          <a:bodyPr wrap="square" lIns="0" tIns="0" rIns="0" bIns="0" rtlCol="0" anchor="ctr"/>
          <a:lstStyle/>
          <a:p>
            <a:pPr algn="ctr" indent="0" marL="0">
              <a:buNone/>
            </a:pPr>
            <a:r>
              <a:rPr lang="en-US" sz="1300" b="1" dirty="0">
                <a:solidFill>
                  <a:srgbClr val="1A2640"/>
                </a:solidFill>
                <a:latin typeface="Calibri" pitchFamily="34" charset="0"/>
                <a:ea typeface="Calibri" pitchFamily="34" charset="-122"/>
                <a:cs typeface="Calibri" pitchFamily="34" charset="-120"/>
              </a:rPr>
              <a:t>3</a:t>
            </a:r>
            <a:endParaRPr lang="en-US" sz="1300" dirty="0"/>
          </a:p>
        </p:txBody>
      </p:sp>
      <p:sp>
        <p:nvSpPr>
          <p:cNvPr id="20" name="Text 18"/>
          <p:cNvSpPr/>
          <p:nvPr/>
        </p:nvSpPr>
        <p:spPr>
          <a:xfrm>
            <a:off x="6537960" y="3154680"/>
            <a:ext cx="2057400" cy="292608"/>
          </a:xfrm>
          <a:prstGeom prst="rect">
            <a:avLst/>
          </a:prstGeom>
          <a:noFill/>
          <a:ln/>
        </p:spPr>
        <p:txBody>
          <a:bodyPr wrap="square" lIns="0" tIns="0" rIns="0" bIns="0" rtlCol="0" anchor="ctr"/>
          <a:lstStyle/>
          <a:p>
            <a:pPr indent="0" marL="0">
              <a:buNone/>
            </a:pPr>
            <a:r>
              <a:rPr lang="en-US" sz="1350" b="1" dirty="0">
                <a:solidFill>
                  <a:srgbClr val="1A2640"/>
                </a:solidFill>
                <a:latin typeface="Calibri" pitchFamily="34" charset="0"/>
                <a:ea typeface="Calibri" pitchFamily="34" charset="-122"/>
                <a:cs typeface="Calibri" pitchFamily="34" charset="-120"/>
              </a:rPr>
              <a:t>We show the right app</a:t>
            </a:r>
            <a:endParaRPr lang="en-US" sz="1350" dirty="0"/>
          </a:p>
        </p:txBody>
      </p:sp>
      <p:sp>
        <p:nvSpPr>
          <p:cNvPr id="21" name="Text 19"/>
          <p:cNvSpPr/>
          <p:nvPr/>
        </p:nvSpPr>
        <p:spPr>
          <a:xfrm>
            <a:off x="6537960" y="3456432"/>
            <a:ext cx="2057400" cy="621792"/>
          </a:xfrm>
          <a:prstGeom prst="rect">
            <a:avLst/>
          </a:prstGeom>
          <a:noFill/>
          <a:ln/>
        </p:spPr>
        <p:txBody>
          <a:bodyPr wrap="square" lIns="0" tIns="0" rIns="0" bIns="0" rtlCol="0" anchor="ctr"/>
          <a:lstStyle/>
          <a:p>
            <a:pPr indent="0" marL="0">
              <a:lnSpc>
                <a:spcPts val="1400"/>
              </a:lnSpc>
              <a:buNone/>
            </a:pPr>
            <a:r>
              <a:rPr lang="en-US" sz="1050" dirty="0">
                <a:solidFill>
                  <a:srgbClr val="6B7280"/>
                </a:solidFill>
                <a:latin typeface="Calibri" pitchFamily="34" charset="0"/>
                <a:ea typeface="Calibri" pitchFamily="34" charset="-122"/>
                <a:cs typeface="Calibri" pitchFamily="34" charset="-120"/>
              </a:rPr>
              <a:t>The app you came for</a:t>
            </a:r>
            <a:endParaRPr lang="en-US" sz="1050" dirty="0"/>
          </a:p>
          <a:p>
            <a:pPr indent="0" marL="0">
              <a:lnSpc>
                <a:spcPts val="1400"/>
              </a:lnSpc>
              <a:buNone/>
            </a:pPr>
            <a:r>
              <a:rPr lang="en-US" sz="1050" dirty="0">
                <a:solidFill>
                  <a:srgbClr val="6B7280"/>
                </a:solidFill>
                <a:latin typeface="Calibri" pitchFamily="34" charset="0"/>
                <a:ea typeface="Calibri" pitchFamily="34" charset="-122"/>
                <a:cs typeface="Calibri" pitchFamily="34" charset="-120"/>
              </a:rPr>
              <a:t>opens first</a:t>
            </a:r>
            <a:endParaRPr lang="en-US" sz="1050" dirty="0"/>
          </a:p>
        </p:txBody>
      </p:sp>
      <p:sp>
        <p:nvSpPr>
          <p:cNvPr id="22" name="Text 20"/>
          <p:cNvSpPr/>
          <p:nvPr/>
        </p:nvSpPr>
        <p:spPr>
          <a:xfrm>
            <a:off x="8833104" y="3063240"/>
            <a:ext cx="256032" cy="457200"/>
          </a:xfrm>
          <a:prstGeom prst="rect">
            <a:avLst/>
          </a:prstGeom>
          <a:noFill/>
          <a:ln/>
        </p:spPr>
        <p:txBody>
          <a:bodyPr wrap="square" lIns="0" tIns="0" rIns="0" bIns="0" rtlCol="0" anchor="ctr"/>
          <a:lstStyle/>
          <a:p>
            <a:pPr algn="ctr" indent="0" marL="0">
              <a:buNone/>
            </a:pPr>
            <a:r>
              <a:rPr lang="en-US" sz="2600" b="1" dirty="0">
                <a:solidFill>
                  <a:srgbClr val="CCA338"/>
                </a:solidFill>
                <a:latin typeface="Calibri" pitchFamily="34" charset="0"/>
                <a:ea typeface="Calibri" pitchFamily="34" charset="-122"/>
                <a:cs typeface="Calibri" pitchFamily="34" charset="-120"/>
              </a:rPr>
              <a:t>›</a:t>
            </a:r>
            <a:endParaRPr lang="en-US" sz="2600" dirty="0"/>
          </a:p>
        </p:txBody>
      </p:sp>
      <p:sp>
        <p:nvSpPr>
          <p:cNvPr id="23" name="Shape 21"/>
          <p:cNvSpPr/>
          <p:nvPr/>
        </p:nvSpPr>
        <p:spPr>
          <a:xfrm>
            <a:off x="9079992" y="2487168"/>
            <a:ext cx="2514600" cy="1664208"/>
          </a:xfrm>
          <a:prstGeom prst="roundRect">
            <a:avLst>
              <a:gd name="adj" fmla="val 4945"/>
            </a:avLst>
          </a:prstGeom>
          <a:solidFill>
            <a:srgbClr val="FFFFFF"/>
          </a:solidFill>
          <a:ln w="12700">
            <a:solidFill>
              <a:srgbClr val="D9D5CC"/>
            </a:solidFill>
            <a:prstDash val="solid"/>
          </a:ln>
        </p:spPr>
      </p:sp>
      <p:sp>
        <p:nvSpPr>
          <p:cNvPr id="24" name="Shape 22"/>
          <p:cNvSpPr/>
          <p:nvPr/>
        </p:nvSpPr>
        <p:spPr>
          <a:xfrm>
            <a:off x="9336024" y="2688336"/>
            <a:ext cx="384048" cy="384048"/>
          </a:xfrm>
          <a:prstGeom prst="ellipse">
            <a:avLst/>
          </a:prstGeom>
          <a:solidFill>
            <a:srgbClr val="CCA338"/>
          </a:solidFill>
          <a:ln/>
        </p:spPr>
      </p:sp>
      <p:sp>
        <p:nvSpPr>
          <p:cNvPr id="25" name="Text 23"/>
          <p:cNvSpPr/>
          <p:nvPr/>
        </p:nvSpPr>
        <p:spPr>
          <a:xfrm>
            <a:off x="9336024" y="2688336"/>
            <a:ext cx="384048" cy="384048"/>
          </a:xfrm>
          <a:prstGeom prst="rect">
            <a:avLst/>
          </a:prstGeom>
          <a:noFill/>
          <a:ln/>
        </p:spPr>
        <p:txBody>
          <a:bodyPr wrap="square" lIns="0" tIns="0" rIns="0" bIns="0" rtlCol="0" anchor="ctr"/>
          <a:lstStyle/>
          <a:p>
            <a:pPr algn="ctr" indent="0" marL="0">
              <a:buNone/>
            </a:pPr>
            <a:r>
              <a:rPr lang="en-US" sz="1300" b="1" dirty="0">
                <a:solidFill>
                  <a:srgbClr val="1A2640"/>
                </a:solidFill>
                <a:latin typeface="Calibri" pitchFamily="34" charset="0"/>
                <a:ea typeface="Calibri" pitchFamily="34" charset="-122"/>
                <a:cs typeface="Calibri" pitchFamily="34" charset="-120"/>
              </a:rPr>
              <a:t>4</a:t>
            </a:r>
            <a:endParaRPr lang="en-US" sz="1300" dirty="0"/>
          </a:p>
        </p:txBody>
      </p:sp>
      <p:sp>
        <p:nvSpPr>
          <p:cNvPr id="26" name="Text 24"/>
          <p:cNvSpPr/>
          <p:nvPr/>
        </p:nvSpPr>
        <p:spPr>
          <a:xfrm>
            <a:off x="9336024" y="3154680"/>
            <a:ext cx="2057400" cy="292608"/>
          </a:xfrm>
          <a:prstGeom prst="rect">
            <a:avLst/>
          </a:prstGeom>
          <a:noFill/>
          <a:ln/>
        </p:spPr>
        <p:txBody>
          <a:bodyPr wrap="square" lIns="0" tIns="0" rIns="0" bIns="0" rtlCol="0" anchor="ctr"/>
          <a:lstStyle/>
          <a:p>
            <a:pPr indent="0" marL="0">
              <a:buNone/>
            </a:pPr>
            <a:r>
              <a:rPr lang="en-US" sz="1350" b="1" dirty="0">
                <a:solidFill>
                  <a:srgbClr val="1A2640"/>
                </a:solidFill>
                <a:latin typeface="Calibri" pitchFamily="34" charset="0"/>
                <a:ea typeface="Calibri" pitchFamily="34" charset="-122"/>
                <a:cs typeface="Calibri" pitchFamily="34" charset="-120"/>
              </a:rPr>
              <a:t>The rest is there too</a:t>
            </a:r>
            <a:endParaRPr lang="en-US" sz="1350" dirty="0"/>
          </a:p>
        </p:txBody>
      </p:sp>
      <p:sp>
        <p:nvSpPr>
          <p:cNvPr id="27" name="Text 25"/>
          <p:cNvSpPr/>
          <p:nvPr/>
        </p:nvSpPr>
        <p:spPr>
          <a:xfrm>
            <a:off x="9336024" y="3456432"/>
            <a:ext cx="2057400" cy="621792"/>
          </a:xfrm>
          <a:prstGeom prst="rect">
            <a:avLst/>
          </a:prstGeom>
          <a:noFill/>
          <a:ln/>
        </p:spPr>
        <p:txBody>
          <a:bodyPr wrap="square" lIns="0" tIns="0" rIns="0" bIns="0" rtlCol="0" anchor="ctr"/>
          <a:lstStyle/>
          <a:p>
            <a:pPr indent="0" marL="0">
              <a:lnSpc>
                <a:spcPts val="1400"/>
              </a:lnSpc>
              <a:buNone/>
            </a:pPr>
            <a:r>
              <a:rPr lang="en-US" sz="1050" dirty="0">
                <a:solidFill>
                  <a:srgbClr val="6B7280"/>
                </a:solidFill>
                <a:latin typeface="Calibri" pitchFamily="34" charset="0"/>
                <a:ea typeface="Calibri" pitchFamily="34" charset="-122"/>
                <a:cs typeface="Calibri" pitchFamily="34" charset="-120"/>
              </a:rPr>
              <a:t>Free apps always on.</a:t>
            </a:r>
            <a:endParaRPr lang="en-US" sz="1050" dirty="0"/>
          </a:p>
          <a:p>
            <a:pPr indent="0" marL="0">
              <a:lnSpc>
                <a:spcPts val="1400"/>
              </a:lnSpc>
              <a:buNone/>
            </a:pPr>
            <a:r>
              <a:rPr lang="en-US" sz="1050" dirty="0">
                <a:solidFill>
                  <a:srgbClr val="6B7280"/>
                </a:solidFill>
                <a:latin typeface="Calibri" pitchFamily="34" charset="0"/>
                <a:ea typeface="Calibri" pitchFamily="34" charset="-122"/>
                <a:cs typeface="Calibri" pitchFamily="34" charset="-120"/>
              </a:rPr>
              <a:t>Everything else, one tap</a:t>
            </a:r>
            <a:endParaRPr lang="en-US" sz="1050" dirty="0"/>
          </a:p>
        </p:txBody>
      </p:sp>
      <p:sp>
        <p:nvSpPr>
          <p:cNvPr id="28" name="Shape 26"/>
          <p:cNvSpPr/>
          <p:nvPr/>
        </p:nvSpPr>
        <p:spPr>
          <a:xfrm>
            <a:off x="685800" y="4389120"/>
            <a:ext cx="5285232" cy="1481328"/>
          </a:xfrm>
          <a:prstGeom prst="roundRect">
            <a:avLst>
              <a:gd name="adj" fmla="val 5556"/>
            </a:avLst>
          </a:prstGeom>
          <a:solidFill>
            <a:srgbClr val="FFFFFF"/>
          </a:solidFill>
          <a:ln w="12700">
            <a:solidFill>
              <a:srgbClr val="D9D5CC"/>
            </a:solidFill>
            <a:prstDash val="solid"/>
          </a:ln>
        </p:spPr>
      </p:sp>
      <p:sp>
        <p:nvSpPr>
          <p:cNvPr id="29" name="Text 27"/>
          <p:cNvSpPr/>
          <p:nvPr/>
        </p:nvSpPr>
        <p:spPr>
          <a:xfrm>
            <a:off x="960120" y="4572000"/>
            <a:ext cx="4754880" cy="292608"/>
          </a:xfrm>
          <a:prstGeom prst="rect">
            <a:avLst/>
          </a:prstGeom>
          <a:noFill/>
          <a:ln/>
        </p:spPr>
        <p:txBody>
          <a:bodyPr wrap="square" lIns="0" tIns="0" rIns="0" bIns="0" rtlCol="0" anchor="ctr"/>
          <a:lstStyle/>
          <a:p>
            <a:pPr indent="0" marL="0">
              <a:buNone/>
            </a:pPr>
            <a:r>
              <a:rPr lang="en-US" sz="1300" b="1" dirty="0">
                <a:solidFill>
                  <a:srgbClr val="1A2640"/>
                </a:solidFill>
                <a:latin typeface="Calibri" pitchFamily="34" charset="0"/>
                <a:ea typeface="Calibri" pitchFamily="34" charset="-122"/>
                <a:cs typeface="Calibri" pitchFamily="34" charset="-120"/>
              </a:rPr>
              <a:t>The free part — always on, for everyone</a:t>
            </a:r>
            <a:endParaRPr lang="en-US" sz="1300" dirty="0"/>
          </a:p>
        </p:txBody>
      </p:sp>
      <p:sp>
        <p:nvSpPr>
          <p:cNvPr id="30" name="Text 28"/>
          <p:cNvSpPr/>
          <p:nvPr/>
        </p:nvSpPr>
        <p:spPr>
          <a:xfrm>
            <a:off x="960120" y="4892040"/>
            <a:ext cx="4754880" cy="822960"/>
          </a:xfrm>
          <a:prstGeom prst="rect">
            <a:avLst/>
          </a:prstGeom>
          <a:noFill/>
          <a:ln/>
        </p:spPr>
        <p:txBody>
          <a:bodyPr wrap="square" lIns="0" tIns="0" rIns="0" bIns="0" rtlCol="0" anchor="ctr"/>
          <a:lstStyle/>
          <a:p>
            <a:pPr indent="0" marL="0">
              <a:lnSpc>
                <a:spcPts val="1600"/>
              </a:lnSpc>
              <a:buNone/>
            </a:pPr>
            <a:r>
              <a:rPr lang="en-US" sz="1150" dirty="0">
                <a:solidFill>
                  <a:srgbClr val="6B7280"/>
                </a:solidFill>
                <a:latin typeface="Calibri" pitchFamily="34" charset="0"/>
                <a:ea typeface="Calibri" pitchFamily="34" charset="-122"/>
                <a:cs typeface="Calibri" pitchFamily="34" charset="-120"/>
              </a:rPr>
              <a:t>Chatting, watching and shopping are free forever. They are how people find us, why they stay, and the reason they keep coming back for years.</a:t>
            </a:r>
            <a:endParaRPr lang="en-US" sz="1150" dirty="0"/>
          </a:p>
        </p:txBody>
      </p:sp>
      <p:sp>
        <p:nvSpPr>
          <p:cNvPr id="31" name="Shape 29"/>
          <p:cNvSpPr/>
          <p:nvPr/>
        </p:nvSpPr>
        <p:spPr>
          <a:xfrm>
            <a:off x="6163056" y="4389120"/>
            <a:ext cx="5266944" cy="1481328"/>
          </a:xfrm>
          <a:prstGeom prst="roundRect">
            <a:avLst>
              <a:gd name="adj" fmla="val 5556"/>
            </a:avLst>
          </a:prstGeom>
          <a:solidFill>
            <a:srgbClr val="1A2640"/>
          </a:solidFill>
          <a:ln/>
        </p:spPr>
      </p:sp>
      <p:sp>
        <p:nvSpPr>
          <p:cNvPr id="32" name="Text 30"/>
          <p:cNvSpPr/>
          <p:nvPr/>
        </p:nvSpPr>
        <p:spPr>
          <a:xfrm>
            <a:off x="6437376" y="4572000"/>
            <a:ext cx="4754880" cy="292608"/>
          </a:xfrm>
          <a:prstGeom prst="rect">
            <a:avLst/>
          </a:prstGeom>
          <a:noFill/>
          <a:ln/>
        </p:spPr>
        <p:txBody>
          <a:bodyPr wrap="square" lIns="0" tIns="0" rIns="0" bIns="0" rtlCol="0" anchor="ctr"/>
          <a:lstStyle/>
          <a:p>
            <a:pPr indent="0" marL="0">
              <a:buNone/>
            </a:pPr>
            <a:r>
              <a:rPr lang="en-US" sz="1300" b="1" dirty="0">
                <a:solidFill>
                  <a:srgbClr val="CCA338"/>
                </a:solidFill>
                <a:latin typeface="Calibri" pitchFamily="34" charset="0"/>
                <a:ea typeface="Calibri" pitchFamily="34" charset="-122"/>
                <a:cs typeface="Calibri" pitchFamily="34" charset="-120"/>
              </a:rPr>
              <a:t>In plain language</a:t>
            </a:r>
            <a:endParaRPr lang="en-US" sz="1300" dirty="0"/>
          </a:p>
        </p:txBody>
      </p:sp>
      <p:sp>
        <p:nvSpPr>
          <p:cNvPr id="33" name="Text 31"/>
          <p:cNvSpPr/>
          <p:nvPr/>
        </p:nvSpPr>
        <p:spPr>
          <a:xfrm>
            <a:off x="6437376" y="4892040"/>
            <a:ext cx="4754880" cy="822960"/>
          </a:xfrm>
          <a:prstGeom prst="rect">
            <a:avLst/>
          </a:prstGeom>
          <a:noFill/>
          <a:ln/>
        </p:spPr>
        <p:txBody>
          <a:bodyPr wrap="square" lIns="0" tIns="0" rIns="0" bIns="0" rtlCol="0" anchor="ctr"/>
          <a:lstStyle/>
          <a:p>
            <a:pPr indent="0" marL="0">
              <a:lnSpc>
                <a:spcPts val="1600"/>
              </a:lnSpc>
              <a:buNone/>
            </a:pPr>
            <a:r>
              <a:rPr lang="en-US" sz="1150" i="1" dirty="0">
                <a:solidFill>
                  <a:srgbClr val="C3CBD9"/>
                </a:solidFill>
                <a:latin typeface="Calibri" pitchFamily="34" charset="0"/>
                <a:ea typeface="Calibri" pitchFamily="34" charset="-122"/>
                <a:cs typeface="Calibri" pitchFamily="34" charset="-120"/>
              </a:rPr>
              <a:t>A hotel with twenty-one doors. Whichever one you enter, you land in a different first room — but your key opens every other room, and you never wait at the front desk again.</a:t>
            </a:r>
            <a:endParaRPr lang="en-US" sz="1150" dirty="0"/>
          </a:p>
        </p:txBody>
      </p:sp>
      <p:sp>
        <p:nvSpPr>
          <p:cNvPr id="34" name="Text 32"/>
          <p:cNvSpPr/>
          <p:nvPr/>
        </p:nvSpPr>
        <p:spPr>
          <a:xfrm>
            <a:off x="11292840" y="6291072"/>
            <a:ext cx="457200" cy="274320"/>
          </a:xfrm>
          <a:prstGeom prst="rect">
            <a:avLst/>
          </a:prstGeom>
          <a:noFill/>
          <a:ln/>
        </p:spPr>
        <p:txBody>
          <a:bodyPr wrap="square" lIns="0" tIns="0" rIns="0" bIns="0" rtlCol="0" anchor="ctr"/>
          <a:lstStyle/>
          <a:p>
            <a:pPr algn="r" indent="0" marL="0">
              <a:buNone/>
            </a:pPr>
            <a:r>
              <a:rPr lang="en-US" sz="1000" dirty="0">
                <a:solidFill>
                  <a:srgbClr val="A9A296"/>
                </a:solidFill>
                <a:latin typeface="Calibri" pitchFamily="34" charset="0"/>
                <a:ea typeface="Calibri" pitchFamily="34" charset="-122"/>
                <a:cs typeface="Calibri"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5F0"/>
        </a:solidFill>
      </p:bgPr>
    </p:bg>
    <p:spTree>
      <p:nvGrpSpPr>
        <p:cNvPr id="1" name=""/>
        <p:cNvGrpSpPr/>
        <p:nvPr/>
      </p:nvGrpSpPr>
      <p:grpSpPr>
        <a:xfrm>
          <a:off x="0" y="0"/>
          <a:ext cx="0" cy="0"/>
          <a:chOff x="0" y="0"/>
          <a:chExt cx="0" cy="0"/>
        </a:xfrm>
      </p:grpSpPr>
      <p:sp>
        <p:nvSpPr>
          <p:cNvPr id="2" name="Text 0"/>
          <p:cNvSpPr/>
          <p:nvPr/>
        </p:nvSpPr>
        <p:spPr>
          <a:xfrm>
            <a:off x="685800" y="384048"/>
            <a:ext cx="10789920" cy="274320"/>
          </a:xfrm>
          <a:prstGeom prst="rect">
            <a:avLst/>
          </a:prstGeom>
          <a:noFill/>
          <a:ln/>
        </p:spPr>
        <p:txBody>
          <a:bodyPr wrap="square" lIns="0" tIns="0" rIns="0" bIns="0" rtlCol="0" anchor="ctr"/>
          <a:lstStyle/>
          <a:p>
            <a:pPr indent="0" marL="0">
              <a:buNone/>
            </a:pPr>
            <a:r>
              <a:rPr lang="en-US" sz="1100" b="1" spc="220" kern="0" dirty="0">
                <a:solidFill>
                  <a:srgbClr val="CCA338"/>
                </a:solidFill>
                <a:latin typeface="Calibri" pitchFamily="34" charset="0"/>
                <a:ea typeface="Calibri" pitchFamily="34" charset="-122"/>
                <a:cs typeface="Calibri" pitchFamily="34" charset="-120"/>
              </a:rPr>
              <a:t>WHAT IT LOOKS LIKE</a:t>
            </a:r>
            <a:endParaRPr lang="en-US" sz="1100" dirty="0"/>
          </a:p>
        </p:txBody>
      </p:sp>
      <p:sp>
        <p:nvSpPr>
          <p:cNvPr id="3" name="Text 1"/>
          <p:cNvSpPr/>
          <p:nvPr/>
        </p:nvSpPr>
        <p:spPr>
          <a:xfrm>
            <a:off x="685800" y="713232"/>
            <a:ext cx="10789920" cy="731520"/>
          </a:xfrm>
          <a:prstGeom prst="rect">
            <a:avLst/>
          </a:prstGeom>
          <a:noFill/>
          <a:ln/>
        </p:spPr>
        <p:txBody>
          <a:bodyPr wrap="square" lIns="0" tIns="0" rIns="0" bIns="0" rtlCol="0" anchor="ctr"/>
          <a:lstStyle/>
          <a:p>
            <a:pPr indent="0" marL="0">
              <a:buNone/>
            </a:pPr>
            <a:r>
              <a:rPr lang="en-US" sz="3300" b="1" dirty="0">
                <a:solidFill>
                  <a:srgbClr val="1A2640"/>
                </a:solidFill>
                <a:latin typeface="Cambria" pitchFamily="34" charset="0"/>
                <a:ea typeface="Cambria" pitchFamily="34" charset="-122"/>
                <a:cs typeface="Cambria" pitchFamily="34" charset="-120"/>
              </a:rPr>
              <a:t>One sign-in, then never again</a:t>
            </a:r>
            <a:endParaRPr lang="en-US" sz="3300" dirty="0"/>
          </a:p>
        </p:txBody>
      </p:sp>
      <p:pic>
        <p:nvPicPr>
          <p:cNvPr id="4" name="Image 0" descr="img/login.png">    </p:cNvPr>
          <p:cNvPicPr>
            <a:picLocks noChangeAspect="1"/>
          </p:cNvPicPr>
          <p:nvPr/>
        </p:nvPicPr>
        <p:blipFill>
          <a:blip r:embed="rId1"/>
          <a:stretch>
            <a:fillRect/>
          </a:stretch>
        </p:blipFill>
        <p:spPr>
          <a:xfrm>
            <a:off x="685800" y="1691640"/>
            <a:ext cx="5120640" cy="2505456"/>
          </a:xfrm>
          <a:prstGeom prst="rect">
            <a:avLst/>
          </a:prstGeom>
        </p:spPr>
      </p:pic>
      <p:sp>
        <p:nvSpPr>
          <p:cNvPr id="5" name="Text 2"/>
          <p:cNvSpPr/>
          <p:nvPr/>
        </p:nvSpPr>
        <p:spPr>
          <a:xfrm>
            <a:off x="685800" y="4315968"/>
            <a:ext cx="5120640" cy="685800"/>
          </a:xfrm>
          <a:prstGeom prst="rect">
            <a:avLst/>
          </a:prstGeom>
          <a:noFill/>
          <a:ln/>
        </p:spPr>
        <p:txBody>
          <a:bodyPr wrap="square" lIns="0" tIns="0" rIns="0" bIns="0" rtlCol="0" anchor="ctr"/>
          <a:lstStyle/>
          <a:p>
            <a:pPr indent="0" marL="0">
              <a:lnSpc>
                <a:spcPts val="1600"/>
              </a:lnSpc>
              <a:buNone/>
            </a:pPr>
            <a:r>
              <a:rPr lang="en-US" sz="1150" dirty="0">
                <a:solidFill>
                  <a:srgbClr val="6B7280"/>
                </a:solidFill>
                <a:latin typeface="Calibri" pitchFamily="34" charset="0"/>
                <a:ea typeface="Calibri" pitchFamily="34" charset="-122"/>
                <a:cs typeface="Calibri" pitchFamily="34" charset="-120"/>
              </a:rPr>
              <a:t>Sign in one time — with Google, Apple, your phone number or email. After that you are never asked again, on any phone, laptop or door.</a:t>
            </a:r>
            <a:endParaRPr lang="en-US" sz="1150" dirty="0"/>
          </a:p>
        </p:txBody>
      </p:sp>
      <p:sp>
        <p:nvSpPr>
          <p:cNvPr id="6" name="Shape 3"/>
          <p:cNvSpPr/>
          <p:nvPr/>
        </p:nvSpPr>
        <p:spPr>
          <a:xfrm>
            <a:off x="685800" y="5120640"/>
            <a:ext cx="5120640" cy="960120"/>
          </a:xfrm>
          <a:prstGeom prst="roundRect">
            <a:avLst>
              <a:gd name="adj" fmla="val 8571"/>
            </a:avLst>
          </a:prstGeom>
          <a:solidFill>
            <a:srgbClr val="1A2640"/>
          </a:solidFill>
          <a:ln/>
        </p:spPr>
      </p:sp>
      <p:sp>
        <p:nvSpPr>
          <p:cNvPr id="7" name="Text 4"/>
          <p:cNvSpPr/>
          <p:nvPr/>
        </p:nvSpPr>
        <p:spPr>
          <a:xfrm>
            <a:off x="914400" y="5266944"/>
            <a:ext cx="4663440" cy="256032"/>
          </a:xfrm>
          <a:prstGeom prst="rect">
            <a:avLst/>
          </a:prstGeom>
          <a:noFill/>
          <a:ln/>
        </p:spPr>
        <p:txBody>
          <a:bodyPr wrap="square" lIns="0" tIns="0" rIns="0" bIns="0" rtlCol="0" anchor="ctr"/>
          <a:lstStyle/>
          <a:p>
            <a:pPr indent="0" marL="0">
              <a:buNone/>
            </a:pPr>
            <a:r>
              <a:rPr lang="en-US" sz="1200" b="1" dirty="0">
                <a:solidFill>
                  <a:srgbClr val="CCA338"/>
                </a:solidFill>
                <a:latin typeface="Calibri" pitchFamily="34" charset="0"/>
                <a:ea typeface="Calibri" pitchFamily="34" charset="-122"/>
                <a:cs typeface="Calibri" pitchFamily="34" charset="-120"/>
              </a:rPr>
              <a:t>Once = forever</a:t>
            </a:r>
            <a:endParaRPr lang="en-US" sz="1200" dirty="0"/>
          </a:p>
        </p:txBody>
      </p:sp>
      <p:sp>
        <p:nvSpPr>
          <p:cNvPr id="8" name="Text 5"/>
          <p:cNvSpPr/>
          <p:nvPr/>
        </p:nvSpPr>
        <p:spPr>
          <a:xfrm>
            <a:off x="914400" y="5522976"/>
            <a:ext cx="4663440" cy="475488"/>
          </a:xfrm>
          <a:prstGeom prst="rect">
            <a:avLst/>
          </a:prstGeom>
          <a:noFill/>
          <a:ln/>
        </p:spPr>
        <p:txBody>
          <a:bodyPr wrap="square" lIns="0" tIns="0" rIns="0" bIns="0" rtlCol="0" anchor="ctr"/>
          <a:lstStyle/>
          <a:p>
            <a:pPr indent="0" marL="0">
              <a:lnSpc>
                <a:spcPts val="1300"/>
              </a:lnSpc>
              <a:buNone/>
            </a:pPr>
            <a:r>
              <a:rPr lang="en-US" sz="1030" dirty="0">
                <a:solidFill>
                  <a:srgbClr val="C3CBD9"/>
                </a:solidFill>
                <a:latin typeface="Calibri" pitchFamily="34" charset="0"/>
                <a:ea typeface="Calibri" pitchFamily="34" charset="-122"/>
                <a:cs typeface="Calibri" pitchFamily="34" charset="-120"/>
              </a:rPr>
              <a:t>One account across phone, web and computer. Twenty-one apps, one password, and no second sign-up screen ever again.</a:t>
            </a:r>
            <a:endParaRPr lang="en-US" sz="1030" dirty="0"/>
          </a:p>
        </p:txBody>
      </p:sp>
      <p:pic>
        <p:nvPicPr>
          <p:cNvPr id="9" name="Image 1" descr="img/spine.png">    </p:cNvPr>
          <p:cNvPicPr>
            <a:picLocks noChangeAspect="1"/>
          </p:cNvPicPr>
          <p:nvPr/>
        </p:nvPicPr>
        <p:blipFill>
          <a:blip r:embed="rId2"/>
          <a:stretch>
            <a:fillRect/>
          </a:stretch>
        </p:blipFill>
        <p:spPr>
          <a:xfrm>
            <a:off x="6172200" y="1691640"/>
            <a:ext cx="2367016" cy="3931920"/>
          </a:xfrm>
          <a:prstGeom prst="rect">
            <a:avLst/>
          </a:prstGeom>
        </p:spPr>
      </p:pic>
      <p:sp>
        <p:nvSpPr>
          <p:cNvPr id="10" name="Text 6"/>
          <p:cNvSpPr/>
          <p:nvPr/>
        </p:nvSpPr>
        <p:spPr>
          <a:xfrm>
            <a:off x="8823960" y="1737360"/>
            <a:ext cx="2606040" cy="274320"/>
          </a:xfrm>
          <a:prstGeom prst="rect">
            <a:avLst/>
          </a:prstGeom>
          <a:noFill/>
          <a:ln/>
        </p:spPr>
        <p:txBody>
          <a:bodyPr wrap="square" lIns="0" tIns="0" rIns="0" bIns="0" rtlCol="0" anchor="ctr"/>
          <a:lstStyle/>
          <a:p>
            <a:pPr indent="0" marL="0">
              <a:buNone/>
            </a:pPr>
            <a:r>
              <a:rPr lang="en-US" sz="1300" b="1" dirty="0">
                <a:solidFill>
                  <a:srgbClr val="1A2640"/>
                </a:solidFill>
                <a:latin typeface="Calibri" pitchFamily="34" charset="0"/>
                <a:ea typeface="Calibri" pitchFamily="34" charset="-122"/>
                <a:cs typeface="Calibri" pitchFamily="34" charset="-120"/>
              </a:rPr>
              <a:t>What loads next</a:t>
            </a:r>
            <a:endParaRPr lang="en-US" sz="1300" dirty="0"/>
          </a:p>
        </p:txBody>
      </p:sp>
      <p:sp>
        <p:nvSpPr>
          <p:cNvPr id="11" name="Shape 7"/>
          <p:cNvSpPr/>
          <p:nvPr/>
        </p:nvSpPr>
        <p:spPr>
          <a:xfrm>
            <a:off x="8823960" y="2121408"/>
            <a:ext cx="2606040" cy="1042416"/>
          </a:xfrm>
          <a:prstGeom prst="roundRect">
            <a:avLst>
              <a:gd name="adj" fmla="val 7895"/>
            </a:avLst>
          </a:prstGeom>
          <a:solidFill>
            <a:srgbClr val="FFFFFF"/>
          </a:solidFill>
          <a:ln w="12700">
            <a:solidFill>
              <a:srgbClr val="D9D5CC"/>
            </a:solidFill>
            <a:prstDash val="solid"/>
          </a:ln>
        </p:spPr>
      </p:sp>
      <p:sp>
        <p:nvSpPr>
          <p:cNvPr id="12" name="Text 8"/>
          <p:cNvSpPr/>
          <p:nvPr/>
        </p:nvSpPr>
        <p:spPr>
          <a:xfrm>
            <a:off x="9025128" y="2231136"/>
            <a:ext cx="2240280" cy="256032"/>
          </a:xfrm>
          <a:prstGeom prst="rect">
            <a:avLst/>
          </a:prstGeom>
          <a:noFill/>
          <a:ln/>
        </p:spPr>
        <p:txBody>
          <a:bodyPr wrap="square" lIns="0" tIns="0" rIns="0" bIns="0" rtlCol="0" anchor="ctr"/>
          <a:lstStyle/>
          <a:p>
            <a:pPr indent="0" marL="0">
              <a:buNone/>
            </a:pPr>
            <a:r>
              <a:rPr lang="en-US" sz="1200" b="1" dirty="0">
                <a:solidFill>
                  <a:srgbClr val="CCA338"/>
                </a:solidFill>
                <a:latin typeface="Calibri" pitchFamily="34" charset="0"/>
                <a:ea typeface="Calibri" pitchFamily="34" charset="-122"/>
                <a:cs typeface="Calibri" pitchFamily="34" charset="-120"/>
              </a:rPr>
              <a:t>The Moon</a:t>
            </a:r>
            <a:endParaRPr lang="en-US" sz="1200" dirty="0"/>
          </a:p>
        </p:txBody>
      </p:sp>
      <p:sp>
        <p:nvSpPr>
          <p:cNvPr id="13" name="Text 9"/>
          <p:cNvSpPr/>
          <p:nvPr/>
        </p:nvSpPr>
        <p:spPr>
          <a:xfrm>
            <a:off x="9025128" y="2505456"/>
            <a:ext cx="2240280" cy="603504"/>
          </a:xfrm>
          <a:prstGeom prst="rect">
            <a:avLst/>
          </a:prstGeom>
          <a:noFill/>
          <a:ln/>
        </p:spPr>
        <p:txBody>
          <a:bodyPr wrap="square" lIns="0" tIns="0" rIns="0" bIns="0" rtlCol="0" anchor="ctr"/>
          <a:lstStyle/>
          <a:p>
            <a:pPr indent="0" marL="0">
              <a:lnSpc>
                <a:spcPts val="1200"/>
              </a:lnSpc>
              <a:buNone/>
            </a:pPr>
            <a:r>
              <a:rPr lang="en-US" sz="960" dirty="0">
                <a:solidFill>
                  <a:srgbClr val="6B7280"/>
                </a:solidFill>
                <a:latin typeface="Calibri" pitchFamily="34" charset="0"/>
                <a:ea typeface="Calibri" pitchFamily="34" charset="-122"/>
                <a:cs typeface="Calibri" pitchFamily="34" charset="-120"/>
              </a:rPr>
              <a:t>Top-right on every screen. Your tasks, your room, your assistant and your diary — one tap away from anywhere.</a:t>
            </a:r>
            <a:endParaRPr lang="en-US" sz="960" dirty="0"/>
          </a:p>
        </p:txBody>
      </p:sp>
      <p:sp>
        <p:nvSpPr>
          <p:cNvPr id="14" name="Shape 10"/>
          <p:cNvSpPr/>
          <p:nvPr/>
        </p:nvSpPr>
        <p:spPr>
          <a:xfrm>
            <a:off x="8823960" y="3291840"/>
            <a:ext cx="2606040" cy="1042416"/>
          </a:xfrm>
          <a:prstGeom prst="roundRect">
            <a:avLst>
              <a:gd name="adj" fmla="val 7895"/>
            </a:avLst>
          </a:prstGeom>
          <a:solidFill>
            <a:srgbClr val="FFFFFF"/>
          </a:solidFill>
          <a:ln w="12700">
            <a:solidFill>
              <a:srgbClr val="D9D5CC"/>
            </a:solidFill>
            <a:prstDash val="solid"/>
          </a:ln>
        </p:spPr>
      </p:sp>
      <p:sp>
        <p:nvSpPr>
          <p:cNvPr id="15" name="Text 11"/>
          <p:cNvSpPr/>
          <p:nvPr/>
        </p:nvSpPr>
        <p:spPr>
          <a:xfrm>
            <a:off x="9025128" y="3401568"/>
            <a:ext cx="2240280" cy="256032"/>
          </a:xfrm>
          <a:prstGeom prst="rect">
            <a:avLst/>
          </a:prstGeom>
          <a:noFill/>
          <a:ln/>
        </p:spPr>
        <p:txBody>
          <a:bodyPr wrap="square" lIns="0" tIns="0" rIns="0" bIns="0" rtlCol="0" anchor="ctr"/>
          <a:lstStyle/>
          <a:p>
            <a:pPr indent="0" marL="0">
              <a:buNone/>
            </a:pPr>
            <a:r>
              <a:rPr lang="en-US" sz="1200" b="1" dirty="0">
                <a:solidFill>
                  <a:srgbClr val="CCA338"/>
                </a:solidFill>
                <a:latin typeface="Calibri" pitchFamily="34" charset="0"/>
                <a:ea typeface="Calibri" pitchFamily="34" charset="-122"/>
                <a:cs typeface="Calibri" pitchFamily="34" charset="-120"/>
              </a:rPr>
              <a:t>The door rail</a:t>
            </a:r>
            <a:endParaRPr lang="en-US" sz="1200" dirty="0"/>
          </a:p>
        </p:txBody>
      </p:sp>
      <p:sp>
        <p:nvSpPr>
          <p:cNvPr id="16" name="Text 12"/>
          <p:cNvSpPr/>
          <p:nvPr/>
        </p:nvSpPr>
        <p:spPr>
          <a:xfrm>
            <a:off x="9025128" y="3675888"/>
            <a:ext cx="2240280" cy="603504"/>
          </a:xfrm>
          <a:prstGeom prst="rect">
            <a:avLst/>
          </a:prstGeom>
          <a:noFill/>
          <a:ln/>
        </p:spPr>
        <p:txBody>
          <a:bodyPr wrap="square" lIns="0" tIns="0" rIns="0" bIns="0" rtlCol="0" anchor="ctr"/>
          <a:lstStyle/>
          <a:p>
            <a:pPr indent="0" marL="0">
              <a:lnSpc>
                <a:spcPts val="1200"/>
              </a:lnSpc>
              <a:buNone/>
            </a:pPr>
            <a:r>
              <a:rPr lang="en-US" sz="960" dirty="0">
                <a:solidFill>
                  <a:srgbClr val="6B7280"/>
                </a:solidFill>
                <a:latin typeface="Calibri" pitchFamily="34" charset="0"/>
                <a:ea typeface="Calibri" pitchFamily="34" charset="-122"/>
                <a:cs typeface="Calibri" pitchFamily="34" charset="-120"/>
              </a:rPr>
              <a:t>Every other app sits on the right edge — the ones you own are lit up, the rest you can see but not yet open. Window shopping, on purpose.</a:t>
            </a:r>
            <a:endParaRPr lang="en-US" sz="960" dirty="0"/>
          </a:p>
        </p:txBody>
      </p:sp>
      <p:sp>
        <p:nvSpPr>
          <p:cNvPr id="17" name="Shape 13"/>
          <p:cNvSpPr/>
          <p:nvPr/>
        </p:nvSpPr>
        <p:spPr>
          <a:xfrm>
            <a:off x="8823960" y="4462272"/>
            <a:ext cx="2606040" cy="1042416"/>
          </a:xfrm>
          <a:prstGeom prst="roundRect">
            <a:avLst>
              <a:gd name="adj" fmla="val 7895"/>
            </a:avLst>
          </a:prstGeom>
          <a:solidFill>
            <a:srgbClr val="FFFFFF"/>
          </a:solidFill>
          <a:ln w="12700">
            <a:solidFill>
              <a:srgbClr val="D9D5CC"/>
            </a:solidFill>
            <a:prstDash val="solid"/>
          </a:ln>
        </p:spPr>
      </p:sp>
      <p:sp>
        <p:nvSpPr>
          <p:cNvPr id="18" name="Text 14"/>
          <p:cNvSpPr/>
          <p:nvPr/>
        </p:nvSpPr>
        <p:spPr>
          <a:xfrm>
            <a:off x="9025128" y="4572000"/>
            <a:ext cx="2240280" cy="256032"/>
          </a:xfrm>
          <a:prstGeom prst="rect">
            <a:avLst/>
          </a:prstGeom>
          <a:noFill/>
          <a:ln/>
        </p:spPr>
        <p:txBody>
          <a:bodyPr wrap="square" lIns="0" tIns="0" rIns="0" bIns="0" rtlCol="0" anchor="ctr"/>
          <a:lstStyle/>
          <a:p>
            <a:pPr indent="0" marL="0">
              <a:buNone/>
            </a:pPr>
            <a:r>
              <a:rPr lang="en-US" sz="1200" b="1" dirty="0">
                <a:solidFill>
                  <a:srgbClr val="CCA338"/>
                </a:solidFill>
                <a:latin typeface="Calibri" pitchFamily="34" charset="0"/>
                <a:ea typeface="Calibri" pitchFamily="34" charset="-122"/>
                <a:cs typeface="Calibri" pitchFamily="34" charset="-120"/>
              </a:rPr>
              <a:t>The free part</a:t>
            </a:r>
            <a:endParaRPr lang="en-US" sz="1200" dirty="0"/>
          </a:p>
        </p:txBody>
      </p:sp>
      <p:sp>
        <p:nvSpPr>
          <p:cNvPr id="19" name="Text 15"/>
          <p:cNvSpPr/>
          <p:nvPr/>
        </p:nvSpPr>
        <p:spPr>
          <a:xfrm>
            <a:off x="9025128" y="4846320"/>
            <a:ext cx="2240280" cy="603504"/>
          </a:xfrm>
          <a:prstGeom prst="rect">
            <a:avLst/>
          </a:prstGeom>
          <a:noFill/>
          <a:ln/>
        </p:spPr>
        <p:txBody>
          <a:bodyPr wrap="square" lIns="0" tIns="0" rIns="0" bIns="0" rtlCol="0" anchor="ctr"/>
          <a:lstStyle/>
          <a:p>
            <a:pPr indent="0" marL="0">
              <a:lnSpc>
                <a:spcPts val="1200"/>
              </a:lnSpc>
              <a:buNone/>
            </a:pPr>
            <a:r>
              <a:rPr lang="en-US" sz="960" dirty="0">
                <a:solidFill>
                  <a:srgbClr val="6B7280"/>
                </a:solidFill>
                <a:latin typeface="Calibri" pitchFamily="34" charset="0"/>
                <a:ea typeface="Calibri" pitchFamily="34" charset="-122"/>
                <a:cs typeface="Calibri" pitchFamily="34" charset="-120"/>
              </a:rPr>
              <a:t>Chatting, watching and shopping sit underneath, free, on every single door.</a:t>
            </a:r>
            <a:endParaRPr lang="en-US" sz="960" dirty="0"/>
          </a:p>
        </p:txBody>
      </p:sp>
      <p:sp>
        <p:nvSpPr>
          <p:cNvPr id="20" name="Text 16"/>
          <p:cNvSpPr/>
          <p:nvPr/>
        </p:nvSpPr>
        <p:spPr>
          <a:xfrm>
            <a:off x="6172200" y="5815584"/>
            <a:ext cx="5257800" cy="256032"/>
          </a:xfrm>
          <a:prstGeom prst="rect">
            <a:avLst/>
          </a:prstGeom>
          <a:noFill/>
          <a:ln/>
        </p:spPr>
        <p:txBody>
          <a:bodyPr wrap="square" lIns="0" tIns="0" rIns="0" bIns="0" rtlCol="0" anchor="ctr"/>
          <a:lstStyle/>
          <a:p>
            <a:pPr indent="0" marL="0">
              <a:buNone/>
            </a:pPr>
            <a:r>
              <a:rPr lang="en-US" sz="950" i="1" dirty="0">
                <a:solidFill>
                  <a:srgbClr val="9A9284"/>
                </a:solidFill>
                <a:latin typeface="Calibri" pitchFamily="34" charset="0"/>
                <a:ea typeface="Calibri" pitchFamily="34" charset="-122"/>
                <a:cs typeface="Calibri" pitchFamily="34" charset="-120"/>
              </a:rPr>
              <a:t>Screens are from the current build.</a:t>
            </a:r>
            <a:endParaRPr lang="en-US" sz="950" dirty="0"/>
          </a:p>
        </p:txBody>
      </p:sp>
      <p:sp>
        <p:nvSpPr>
          <p:cNvPr id="21" name="Text 17"/>
          <p:cNvSpPr/>
          <p:nvPr/>
        </p:nvSpPr>
        <p:spPr>
          <a:xfrm>
            <a:off x="11292840" y="6291072"/>
            <a:ext cx="457200" cy="274320"/>
          </a:xfrm>
          <a:prstGeom prst="rect">
            <a:avLst/>
          </a:prstGeom>
          <a:noFill/>
          <a:ln/>
        </p:spPr>
        <p:txBody>
          <a:bodyPr wrap="square" lIns="0" tIns="0" rIns="0" bIns="0" rtlCol="0" anchor="ctr"/>
          <a:lstStyle/>
          <a:p>
            <a:pPr algn="r" indent="0" marL="0">
              <a:buNone/>
            </a:pPr>
            <a:r>
              <a:rPr lang="en-US" sz="1000" dirty="0">
                <a:solidFill>
                  <a:srgbClr val="A9A296"/>
                </a:solidFill>
                <a:latin typeface="Calibri" pitchFamily="34" charset="0"/>
                <a:ea typeface="Calibri" pitchFamily="34" charset="-122"/>
                <a:cs typeface="Calibri"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A2640"/>
        </a:solidFill>
      </p:bgPr>
    </p:bg>
    <p:spTree>
      <p:nvGrpSpPr>
        <p:cNvPr id="1" name=""/>
        <p:cNvGrpSpPr/>
        <p:nvPr/>
      </p:nvGrpSpPr>
      <p:grpSpPr>
        <a:xfrm>
          <a:off x="0" y="0"/>
          <a:ext cx="0" cy="0"/>
          <a:chOff x="0" y="0"/>
          <a:chExt cx="0" cy="0"/>
        </a:xfrm>
      </p:grpSpPr>
      <p:sp>
        <p:nvSpPr>
          <p:cNvPr id="2" name="Shape 0"/>
          <p:cNvSpPr/>
          <p:nvPr/>
        </p:nvSpPr>
        <p:spPr>
          <a:xfrm>
            <a:off x="9509760" y="-2011680"/>
            <a:ext cx="5669280" cy="5669280"/>
          </a:xfrm>
          <a:prstGeom prst="ellipse">
            <a:avLst/>
          </a:prstGeom>
          <a:solidFill>
            <a:srgbClr val="0F1728"/>
          </a:solidFill>
          <a:ln/>
        </p:spPr>
      </p:sp>
      <p:sp>
        <p:nvSpPr>
          <p:cNvPr id="3" name="Shape 1"/>
          <p:cNvSpPr/>
          <p:nvPr/>
        </p:nvSpPr>
        <p:spPr>
          <a:xfrm>
            <a:off x="-1645920" y="4206240"/>
            <a:ext cx="4023360" cy="4023360"/>
          </a:xfrm>
          <a:prstGeom prst="ellipse">
            <a:avLst/>
          </a:prstGeom>
          <a:solidFill>
            <a:srgbClr val="0F1728"/>
          </a:solidFill>
          <a:ln/>
        </p:spPr>
      </p:sp>
      <p:sp>
        <p:nvSpPr>
          <p:cNvPr id="4" name="Text 2"/>
          <p:cNvSpPr/>
          <p:nvPr/>
        </p:nvSpPr>
        <p:spPr>
          <a:xfrm>
            <a:off x="685800" y="384048"/>
            <a:ext cx="10789920" cy="274320"/>
          </a:xfrm>
          <a:prstGeom prst="rect">
            <a:avLst/>
          </a:prstGeom>
          <a:noFill/>
          <a:ln/>
        </p:spPr>
        <p:txBody>
          <a:bodyPr wrap="square" lIns="0" tIns="0" rIns="0" bIns="0" rtlCol="0" anchor="ctr"/>
          <a:lstStyle/>
          <a:p>
            <a:pPr indent="0" marL="0">
              <a:buNone/>
            </a:pPr>
            <a:r>
              <a:rPr lang="en-US" sz="1100" b="1" spc="220" kern="0" dirty="0">
                <a:solidFill>
                  <a:srgbClr val="CCA338"/>
                </a:solidFill>
                <a:latin typeface="Calibri" pitchFamily="34" charset="0"/>
                <a:ea typeface="Calibri" pitchFamily="34" charset="-122"/>
                <a:cs typeface="Calibri" pitchFamily="34" charset="-120"/>
              </a:rPr>
              <a:t>WHAT IS INSIDE</a:t>
            </a:r>
            <a:endParaRPr lang="en-US" sz="1100" dirty="0"/>
          </a:p>
        </p:txBody>
      </p:sp>
      <p:sp>
        <p:nvSpPr>
          <p:cNvPr id="5" name="Text 3"/>
          <p:cNvSpPr/>
          <p:nvPr/>
        </p:nvSpPr>
        <p:spPr>
          <a:xfrm>
            <a:off x="685800" y="713232"/>
            <a:ext cx="10789920" cy="731520"/>
          </a:xfrm>
          <a:prstGeom prst="rect">
            <a:avLst/>
          </a:prstGeom>
          <a:noFill/>
          <a:ln/>
        </p:spPr>
        <p:txBody>
          <a:bodyPr wrap="square" lIns="0" tIns="0" rIns="0" bIns="0" rtlCol="0" anchor="ctr"/>
          <a:lstStyle/>
          <a:p>
            <a:pPr indent="0" marL="0">
              <a:buNone/>
            </a:pPr>
            <a:r>
              <a:rPr lang="en-US" sz="3300" b="1" dirty="0">
                <a:solidFill>
                  <a:srgbClr val="FFFFFF"/>
                </a:solidFill>
                <a:latin typeface="Cambria" pitchFamily="34" charset="0"/>
                <a:ea typeface="Cambria" pitchFamily="34" charset="-122"/>
                <a:cs typeface="Cambria" pitchFamily="34" charset="-120"/>
              </a:rPr>
              <a:t>Six doors open on day one</a:t>
            </a:r>
            <a:endParaRPr lang="en-US" sz="3300" dirty="0"/>
          </a:p>
        </p:txBody>
      </p:sp>
      <p:pic>
        <p:nvPicPr>
          <p:cNvPr id="6" name="Image 0" descr="img/ergo.png">    </p:cNvPr>
          <p:cNvPicPr>
            <a:picLocks noChangeAspect="1"/>
          </p:cNvPicPr>
          <p:nvPr/>
        </p:nvPicPr>
        <p:blipFill>
          <a:blip r:embed="rId1"/>
          <a:stretch>
            <a:fillRect/>
          </a:stretch>
        </p:blipFill>
        <p:spPr>
          <a:xfrm>
            <a:off x="1051560" y="1600200"/>
            <a:ext cx="1735623" cy="3383280"/>
          </a:xfrm>
          <a:prstGeom prst="rect">
            <a:avLst/>
          </a:prstGeom>
        </p:spPr>
      </p:pic>
      <p:sp>
        <p:nvSpPr>
          <p:cNvPr id="7" name="Text 4"/>
          <p:cNvSpPr/>
          <p:nvPr/>
        </p:nvSpPr>
        <p:spPr>
          <a:xfrm>
            <a:off x="731520" y="5074920"/>
            <a:ext cx="2375703" cy="256032"/>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Room sensor</a:t>
            </a:r>
            <a:endParaRPr lang="en-US" sz="1150" dirty="0"/>
          </a:p>
        </p:txBody>
      </p:sp>
      <p:sp>
        <p:nvSpPr>
          <p:cNvPr id="8" name="Text 5"/>
          <p:cNvSpPr/>
          <p:nvPr/>
        </p:nvSpPr>
        <p:spPr>
          <a:xfrm>
            <a:off x="594360" y="5330952"/>
            <a:ext cx="2650023" cy="457200"/>
          </a:xfrm>
          <a:prstGeom prst="rect">
            <a:avLst/>
          </a:prstGeom>
          <a:noFill/>
          <a:ln/>
        </p:spPr>
        <p:txBody>
          <a:bodyPr wrap="square" lIns="0" tIns="0" rIns="0" bIns="0" rtlCol="0" anchor="ctr"/>
          <a:lstStyle/>
          <a:p>
            <a:pPr algn="ctr" indent="0" marL="0">
              <a:lnSpc>
                <a:spcPts val="1200"/>
              </a:lnSpc>
              <a:buNone/>
            </a:pPr>
            <a:r>
              <a:rPr lang="en-US" sz="950" dirty="0">
                <a:solidFill>
                  <a:srgbClr val="8FA0B8"/>
                </a:solidFill>
                <a:latin typeface="Calibri" pitchFamily="34" charset="0"/>
                <a:ea typeface="Calibri" pitchFamily="34" charset="-122"/>
                <a:cs typeface="Calibri" pitchFamily="34" charset="-120"/>
              </a:rPr>
              <a:t>Watches each room — gives it a score,</a:t>
            </a:r>
            <a:endParaRPr lang="en-US" sz="950" dirty="0"/>
          </a:p>
          <a:p>
            <a:pPr algn="ctr" indent="0" marL="0">
              <a:lnSpc>
                <a:spcPts val="1200"/>
              </a:lnSpc>
              <a:buNone/>
            </a:pPr>
            <a:r>
              <a:rPr lang="en-US" sz="950" dirty="0">
                <a:solidFill>
                  <a:srgbClr val="8FA0B8"/>
                </a:solidFill>
                <a:latin typeface="Calibri" pitchFamily="34" charset="0"/>
                <a:ea typeface="Calibri" pitchFamily="34" charset="-122"/>
                <a:cs typeface="Calibri" pitchFamily="34" charset="-120"/>
              </a:rPr>
              <a:t>flags what moved, broke, or who came in</a:t>
            </a:r>
            <a:endParaRPr lang="en-US" sz="950" dirty="0"/>
          </a:p>
        </p:txBody>
      </p:sp>
      <p:pic>
        <p:nvPicPr>
          <p:cNvPr id="9" name="Image 1" descr="img/mind.png">    </p:cNvPr>
          <p:cNvPicPr>
            <a:picLocks noChangeAspect="1"/>
          </p:cNvPicPr>
          <p:nvPr/>
        </p:nvPicPr>
        <p:blipFill>
          <a:blip r:embed="rId2"/>
          <a:stretch>
            <a:fillRect/>
          </a:stretch>
        </p:blipFill>
        <p:spPr>
          <a:xfrm>
            <a:off x="3977640" y="1600200"/>
            <a:ext cx="1529243" cy="3383280"/>
          </a:xfrm>
          <a:prstGeom prst="rect">
            <a:avLst/>
          </a:prstGeom>
        </p:spPr>
      </p:pic>
      <p:sp>
        <p:nvSpPr>
          <p:cNvPr id="10" name="Text 6"/>
          <p:cNvSpPr/>
          <p:nvPr/>
        </p:nvSpPr>
        <p:spPr>
          <a:xfrm>
            <a:off x="3657600" y="5074920"/>
            <a:ext cx="2169323" cy="256032"/>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MindTrain</a:t>
            </a:r>
            <a:endParaRPr lang="en-US" sz="1150" dirty="0"/>
          </a:p>
        </p:txBody>
      </p:sp>
      <p:sp>
        <p:nvSpPr>
          <p:cNvPr id="11" name="Text 7"/>
          <p:cNvSpPr/>
          <p:nvPr/>
        </p:nvSpPr>
        <p:spPr>
          <a:xfrm>
            <a:off x="3520440" y="5330952"/>
            <a:ext cx="2443643" cy="457200"/>
          </a:xfrm>
          <a:prstGeom prst="rect">
            <a:avLst/>
          </a:prstGeom>
          <a:noFill/>
          <a:ln/>
        </p:spPr>
        <p:txBody>
          <a:bodyPr wrap="square" lIns="0" tIns="0" rIns="0" bIns="0" rtlCol="0" anchor="ctr"/>
          <a:lstStyle/>
          <a:p>
            <a:pPr algn="ctr" indent="0" marL="0">
              <a:lnSpc>
                <a:spcPts val="1200"/>
              </a:lnSpc>
              <a:buNone/>
            </a:pPr>
            <a:r>
              <a:rPr lang="en-US" sz="950" dirty="0">
                <a:solidFill>
                  <a:srgbClr val="8FA0B8"/>
                </a:solidFill>
                <a:latin typeface="Calibri" pitchFamily="34" charset="0"/>
                <a:ea typeface="Calibri" pitchFamily="34" charset="-122"/>
                <a:cs typeface="Calibri" pitchFamily="34" charset="-120"/>
              </a:rPr>
              <a:t>Gentle alarms, sleep tracking,</a:t>
            </a:r>
            <a:endParaRPr lang="en-US" sz="950" dirty="0"/>
          </a:p>
          <a:p>
            <a:pPr algn="ctr" indent="0" marL="0">
              <a:lnSpc>
                <a:spcPts val="1200"/>
              </a:lnSpc>
              <a:buNone/>
            </a:pPr>
            <a:r>
              <a:rPr lang="en-US" sz="950" dirty="0">
                <a:solidFill>
                  <a:srgbClr val="8FA0B8"/>
                </a:solidFill>
                <a:latin typeface="Calibri" pitchFamily="34" charset="0"/>
                <a:ea typeface="Calibri" pitchFamily="34" charset="-122"/>
                <a:cs typeface="Calibri" pitchFamily="34" charset="-120"/>
              </a:rPr>
              <a:t>and daily streaks in one place</a:t>
            </a:r>
            <a:endParaRPr lang="en-US" sz="950" dirty="0"/>
          </a:p>
        </p:txBody>
      </p:sp>
      <p:pic>
        <p:nvPicPr>
          <p:cNvPr id="12" name="Image 2" descr="img/fb.png">    </p:cNvPr>
          <p:cNvPicPr>
            <a:picLocks noChangeAspect="1"/>
          </p:cNvPicPr>
          <p:nvPr/>
        </p:nvPicPr>
        <p:blipFill>
          <a:blip r:embed="rId3"/>
          <a:stretch>
            <a:fillRect/>
          </a:stretch>
        </p:blipFill>
        <p:spPr>
          <a:xfrm>
            <a:off x="6629400" y="1600200"/>
            <a:ext cx="2141616" cy="3383280"/>
          </a:xfrm>
          <a:prstGeom prst="rect">
            <a:avLst/>
          </a:prstGeom>
        </p:spPr>
      </p:pic>
      <p:sp>
        <p:nvSpPr>
          <p:cNvPr id="13" name="Text 8"/>
          <p:cNvSpPr/>
          <p:nvPr/>
        </p:nvSpPr>
        <p:spPr>
          <a:xfrm>
            <a:off x="6309360" y="5074920"/>
            <a:ext cx="2781696" cy="256032"/>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Social (free)</a:t>
            </a:r>
            <a:endParaRPr lang="en-US" sz="1150" dirty="0"/>
          </a:p>
        </p:txBody>
      </p:sp>
      <p:sp>
        <p:nvSpPr>
          <p:cNvPr id="14" name="Text 9"/>
          <p:cNvSpPr/>
          <p:nvPr/>
        </p:nvSpPr>
        <p:spPr>
          <a:xfrm>
            <a:off x="6172200" y="5330952"/>
            <a:ext cx="3056016" cy="457200"/>
          </a:xfrm>
          <a:prstGeom prst="rect">
            <a:avLst/>
          </a:prstGeom>
          <a:noFill/>
          <a:ln/>
        </p:spPr>
        <p:txBody>
          <a:bodyPr wrap="square" lIns="0" tIns="0" rIns="0" bIns="0" rtlCol="0" anchor="ctr"/>
          <a:lstStyle/>
          <a:p>
            <a:pPr algn="ctr" indent="0" marL="0">
              <a:lnSpc>
                <a:spcPts val="1200"/>
              </a:lnSpc>
              <a:buNone/>
            </a:pPr>
            <a:r>
              <a:rPr lang="en-US" sz="950" dirty="0">
                <a:solidFill>
                  <a:srgbClr val="8FA0B8"/>
                </a:solidFill>
                <a:latin typeface="Calibri" pitchFamily="34" charset="0"/>
                <a:ea typeface="Calibri" pitchFamily="34" charset="-122"/>
                <a:cs typeface="Calibri" pitchFamily="34" charset="-120"/>
              </a:rPr>
              <a:t>Groups, updates and company pages</a:t>
            </a:r>
            <a:endParaRPr lang="en-US" sz="950" dirty="0"/>
          </a:p>
          <a:p>
            <a:pPr algn="ctr" indent="0" marL="0">
              <a:lnSpc>
                <a:spcPts val="1200"/>
              </a:lnSpc>
              <a:buNone/>
            </a:pPr>
            <a:r>
              <a:rPr lang="en-US" sz="950" dirty="0">
                <a:solidFill>
                  <a:srgbClr val="8FA0B8"/>
                </a:solidFill>
                <a:latin typeface="Calibri" pitchFamily="34" charset="0"/>
                <a:ea typeface="Calibri" pitchFamily="34" charset="-122"/>
                <a:cs typeface="Calibri" pitchFamily="34" charset="-120"/>
              </a:rPr>
              <a:t>— free and always on</a:t>
            </a:r>
            <a:endParaRPr lang="en-US" sz="950" dirty="0"/>
          </a:p>
        </p:txBody>
      </p:sp>
      <p:sp>
        <p:nvSpPr>
          <p:cNvPr id="15" name="Shape 10"/>
          <p:cNvSpPr/>
          <p:nvPr/>
        </p:nvSpPr>
        <p:spPr>
          <a:xfrm>
            <a:off x="9144000" y="1600200"/>
            <a:ext cx="2286000" cy="3383280"/>
          </a:xfrm>
          <a:prstGeom prst="roundRect">
            <a:avLst>
              <a:gd name="adj" fmla="val 3600"/>
            </a:avLst>
          </a:prstGeom>
          <a:solidFill>
            <a:srgbClr val="0F1728"/>
          </a:solidFill>
          <a:ln w="12700">
            <a:solidFill>
              <a:srgbClr val="2E3F5C"/>
            </a:solidFill>
            <a:prstDash val="solid"/>
          </a:ln>
        </p:spPr>
      </p:sp>
      <p:sp>
        <p:nvSpPr>
          <p:cNvPr id="16" name="Text 11"/>
          <p:cNvSpPr/>
          <p:nvPr/>
        </p:nvSpPr>
        <p:spPr>
          <a:xfrm>
            <a:off x="9372600" y="1783080"/>
            <a:ext cx="1874520" cy="274320"/>
          </a:xfrm>
          <a:prstGeom prst="rect">
            <a:avLst/>
          </a:prstGeom>
          <a:noFill/>
          <a:ln/>
        </p:spPr>
        <p:txBody>
          <a:bodyPr wrap="square" lIns="0" tIns="0" rIns="0" bIns="0" rtlCol="0" anchor="ctr"/>
          <a:lstStyle/>
          <a:p>
            <a:pPr indent="0" marL="0">
              <a:buNone/>
            </a:pPr>
            <a:r>
              <a:rPr lang="en-US" sz="1200" b="1" dirty="0">
                <a:solidFill>
                  <a:srgbClr val="CCA338"/>
                </a:solidFill>
                <a:latin typeface="Calibri" pitchFamily="34" charset="0"/>
                <a:ea typeface="Calibri" pitchFamily="34" charset="-122"/>
                <a:cs typeface="Calibri" pitchFamily="34" charset="-120"/>
              </a:rPr>
              <a:t>Also built</a:t>
            </a:r>
            <a:endParaRPr lang="en-US" sz="1200" dirty="0"/>
          </a:p>
        </p:txBody>
      </p:sp>
      <p:sp>
        <p:nvSpPr>
          <p:cNvPr id="17" name="Text 12"/>
          <p:cNvSpPr/>
          <p:nvPr/>
        </p:nvSpPr>
        <p:spPr>
          <a:xfrm>
            <a:off x="9372600" y="2121408"/>
            <a:ext cx="1965960" cy="237744"/>
          </a:xfrm>
          <a:prstGeom prst="rect">
            <a:avLst/>
          </a:prstGeom>
          <a:noFill/>
          <a:ln/>
        </p:spPr>
        <p:txBody>
          <a:bodyPr wrap="square" lIns="0" tIns="0" rIns="0" bIns="0" rtlCol="0" anchor="ctr"/>
          <a:lstStyle/>
          <a:p>
            <a:pPr indent="0" marL="0">
              <a:buNone/>
            </a:pPr>
            <a:r>
              <a:rPr lang="en-US" sz="980" dirty="0">
                <a:solidFill>
                  <a:srgbClr val="C3CBD9"/>
                </a:solidFill>
                <a:latin typeface="Calibri" pitchFamily="34" charset="0"/>
                <a:ea typeface="Calibri" pitchFamily="34" charset="-122"/>
                <a:cs typeface="Calibri" pitchFamily="34" charset="-120"/>
              </a:rPr>
              <a:t>— Todo + Assistant</a:t>
            </a:r>
            <a:endParaRPr lang="en-US" sz="980" dirty="0"/>
          </a:p>
        </p:txBody>
      </p:sp>
      <p:sp>
        <p:nvSpPr>
          <p:cNvPr id="18" name="Text 13"/>
          <p:cNvSpPr/>
          <p:nvPr/>
        </p:nvSpPr>
        <p:spPr>
          <a:xfrm>
            <a:off x="9372600" y="2377440"/>
            <a:ext cx="1965960" cy="237744"/>
          </a:xfrm>
          <a:prstGeom prst="rect">
            <a:avLst/>
          </a:prstGeom>
          <a:noFill/>
          <a:ln/>
        </p:spPr>
        <p:txBody>
          <a:bodyPr wrap="square" lIns="0" tIns="0" rIns="0" bIns="0" rtlCol="0" anchor="ctr"/>
          <a:lstStyle/>
          <a:p>
            <a:pPr indent="0" marL="0">
              <a:buNone/>
            </a:pPr>
            <a:r>
              <a:rPr lang="en-US" sz="980" dirty="0">
                <a:solidFill>
                  <a:srgbClr val="C3CBD9"/>
                </a:solidFill>
                <a:latin typeface="Calibri" pitchFamily="34" charset="0"/>
                <a:ea typeface="Calibri" pitchFamily="34" charset="-122"/>
                <a:cs typeface="Calibri" pitchFamily="34" charset="-120"/>
              </a:rPr>
              <a:t>— Learn &amp; Earn</a:t>
            </a:r>
            <a:endParaRPr lang="en-US" sz="980" dirty="0"/>
          </a:p>
        </p:txBody>
      </p:sp>
      <p:sp>
        <p:nvSpPr>
          <p:cNvPr id="19" name="Text 14"/>
          <p:cNvSpPr/>
          <p:nvPr/>
        </p:nvSpPr>
        <p:spPr>
          <a:xfrm>
            <a:off x="9372600" y="2633472"/>
            <a:ext cx="1965960" cy="237744"/>
          </a:xfrm>
          <a:prstGeom prst="rect">
            <a:avLst/>
          </a:prstGeom>
          <a:noFill/>
          <a:ln/>
        </p:spPr>
        <p:txBody>
          <a:bodyPr wrap="square" lIns="0" tIns="0" rIns="0" bIns="0" rtlCol="0" anchor="ctr"/>
          <a:lstStyle/>
          <a:p>
            <a:pPr indent="0" marL="0">
              <a:buNone/>
            </a:pPr>
            <a:r>
              <a:rPr lang="en-US" sz="980" dirty="0">
                <a:solidFill>
                  <a:srgbClr val="C3CBD9"/>
                </a:solidFill>
                <a:latin typeface="Calibri" pitchFamily="34" charset="0"/>
                <a:ea typeface="Calibri" pitchFamily="34" charset="-122"/>
                <a:cs typeface="Calibri" pitchFamily="34" charset="-120"/>
              </a:rPr>
              <a:t>— Courses + AI Tutor</a:t>
            </a:r>
            <a:endParaRPr lang="en-US" sz="980" dirty="0"/>
          </a:p>
        </p:txBody>
      </p:sp>
      <p:sp>
        <p:nvSpPr>
          <p:cNvPr id="20" name="Text 15"/>
          <p:cNvSpPr/>
          <p:nvPr/>
        </p:nvSpPr>
        <p:spPr>
          <a:xfrm>
            <a:off x="9372600" y="2889504"/>
            <a:ext cx="1965960" cy="237744"/>
          </a:xfrm>
          <a:prstGeom prst="rect">
            <a:avLst/>
          </a:prstGeom>
          <a:noFill/>
          <a:ln/>
        </p:spPr>
        <p:txBody>
          <a:bodyPr wrap="square" lIns="0" tIns="0" rIns="0" bIns="0" rtlCol="0" anchor="ctr"/>
          <a:lstStyle/>
          <a:p>
            <a:pPr indent="0" marL="0">
              <a:buNone/>
            </a:pPr>
            <a:r>
              <a:rPr lang="en-US" sz="980" dirty="0">
                <a:solidFill>
                  <a:srgbClr val="C3CBD9"/>
                </a:solidFill>
                <a:latin typeface="Calibri" pitchFamily="34" charset="0"/>
                <a:ea typeface="Calibri" pitchFamily="34" charset="-122"/>
                <a:cs typeface="Calibri" pitchFamily="34" charset="-120"/>
              </a:rPr>
              <a:t>— Shopping</a:t>
            </a:r>
            <a:endParaRPr lang="en-US" sz="980" dirty="0"/>
          </a:p>
        </p:txBody>
      </p:sp>
      <p:sp>
        <p:nvSpPr>
          <p:cNvPr id="21" name="Text 16"/>
          <p:cNvSpPr/>
          <p:nvPr/>
        </p:nvSpPr>
        <p:spPr>
          <a:xfrm>
            <a:off x="9372600" y="3145536"/>
            <a:ext cx="1965960" cy="237744"/>
          </a:xfrm>
          <a:prstGeom prst="rect">
            <a:avLst/>
          </a:prstGeom>
          <a:noFill/>
          <a:ln/>
        </p:spPr>
        <p:txBody>
          <a:bodyPr wrap="square" lIns="0" tIns="0" rIns="0" bIns="0" rtlCol="0" anchor="ctr"/>
          <a:lstStyle/>
          <a:p>
            <a:pPr indent="0" marL="0">
              <a:buNone/>
            </a:pPr>
            <a:r>
              <a:rPr lang="en-US" sz="980" dirty="0">
                <a:solidFill>
                  <a:srgbClr val="C3CBD9"/>
                </a:solidFill>
                <a:latin typeface="Calibri" pitchFamily="34" charset="0"/>
                <a:ea typeface="Calibri" pitchFamily="34" charset="-122"/>
                <a:cs typeface="Calibri" pitchFamily="34" charset="-120"/>
              </a:rPr>
              <a:t>— Video / TV</a:t>
            </a:r>
            <a:endParaRPr lang="en-US" sz="980" dirty="0"/>
          </a:p>
        </p:txBody>
      </p:sp>
      <p:sp>
        <p:nvSpPr>
          <p:cNvPr id="22" name="Text 17"/>
          <p:cNvSpPr/>
          <p:nvPr/>
        </p:nvSpPr>
        <p:spPr>
          <a:xfrm>
            <a:off x="9372600" y="3401568"/>
            <a:ext cx="1965960" cy="237744"/>
          </a:xfrm>
          <a:prstGeom prst="rect">
            <a:avLst/>
          </a:prstGeom>
          <a:noFill/>
          <a:ln/>
        </p:spPr>
        <p:txBody>
          <a:bodyPr wrap="square" lIns="0" tIns="0" rIns="0" bIns="0" rtlCol="0" anchor="ctr"/>
          <a:lstStyle/>
          <a:p>
            <a:pPr indent="0" marL="0">
              <a:buNone/>
            </a:pPr>
            <a:r>
              <a:rPr lang="en-US" sz="980" dirty="0">
                <a:solidFill>
                  <a:srgbClr val="C3CBD9"/>
                </a:solidFill>
                <a:latin typeface="Calibri" pitchFamily="34" charset="0"/>
                <a:ea typeface="Calibri" pitchFamily="34" charset="-122"/>
                <a:cs typeface="Calibri" pitchFamily="34" charset="-120"/>
              </a:rPr>
              <a:t>— Money Scanner</a:t>
            </a:r>
            <a:endParaRPr lang="en-US" sz="980" dirty="0"/>
          </a:p>
        </p:txBody>
      </p:sp>
      <p:sp>
        <p:nvSpPr>
          <p:cNvPr id="23" name="Text 18"/>
          <p:cNvSpPr/>
          <p:nvPr/>
        </p:nvSpPr>
        <p:spPr>
          <a:xfrm>
            <a:off x="9372600" y="3657600"/>
            <a:ext cx="1965960" cy="237744"/>
          </a:xfrm>
          <a:prstGeom prst="rect">
            <a:avLst/>
          </a:prstGeom>
          <a:noFill/>
          <a:ln/>
        </p:spPr>
        <p:txBody>
          <a:bodyPr wrap="square" lIns="0" tIns="0" rIns="0" bIns="0" rtlCol="0" anchor="ctr"/>
          <a:lstStyle/>
          <a:p>
            <a:pPr indent="0" marL="0">
              <a:buNone/>
            </a:pPr>
            <a:r>
              <a:rPr lang="en-US" sz="980" dirty="0">
                <a:solidFill>
                  <a:srgbClr val="C3CBD9"/>
                </a:solidFill>
                <a:latin typeface="Calibri" pitchFamily="34" charset="0"/>
                <a:ea typeface="Calibri" pitchFamily="34" charset="-122"/>
                <a:cs typeface="Calibri" pitchFamily="34" charset="-120"/>
              </a:rPr>
              <a:t>— Messenger</a:t>
            </a:r>
            <a:endParaRPr lang="en-US" sz="980" dirty="0"/>
          </a:p>
        </p:txBody>
      </p:sp>
      <p:sp>
        <p:nvSpPr>
          <p:cNvPr id="24" name="Text 19"/>
          <p:cNvSpPr/>
          <p:nvPr/>
        </p:nvSpPr>
        <p:spPr>
          <a:xfrm>
            <a:off x="9372600" y="3913632"/>
            <a:ext cx="1965960" cy="237744"/>
          </a:xfrm>
          <a:prstGeom prst="rect">
            <a:avLst/>
          </a:prstGeom>
          <a:noFill/>
          <a:ln/>
        </p:spPr>
        <p:txBody>
          <a:bodyPr wrap="square" lIns="0" tIns="0" rIns="0" bIns="0" rtlCol="0" anchor="ctr"/>
          <a:lstStyle/>
          <a:p>
            <a:pPr indent="0" marL="0">
              <a:buNone/>
            </a:pPr>
            <a:r>
              <a:rPr lang="en-US" sz="980" dirty="0">
                <a:solidFill>
                  <a:srgbClr val="C3CBD9"/>
                </a:solidFill>
                <a:latin typeface="Calibri" pitchFamily="34" charset="0"/>
                <a:ea typeface="Calibri" pitchFamily="34" charset="-122"/>
                <a:cs typeface="Calibri" pitchFamily="34" charset="-120"/>
              </a:rPr>
              <a:t>— Languages</a:t>
            </a:r>
            <a:endParaRPr lang="en-US" sz="980" dirty="0"/>
          </a:p>
        </p:txBody>
      </p:sp>
      <p:sp>
        <p:nvSpPr>
          <p:cNvPr id="25" name="Text 20"/>
          <p:cNvSpPr/>
          <p:nvPr/>
        </p:nvSpPr>
        <p:spPr>
          <a:xfrm>
            <a:off x="9372600" y="4169664"/>
            <a:ext cx="1965960" cy="237744"/>
          </a:xfrm>
          <a:prstGeom prst="rect">
            <a:avLst/>
          </a:prstGeom>
          <a:noFill/>
          <a:ln/>
        </p:spPr>
        <p:txBody>
          <a:bodyPr wrap="square" lIns="0" tIns="0" rIns="0" bIns="0" rtlCol="0" anchor="ctr"/>
          <a:lstStyle/>
          <a:p>
            <a:pPr indent="0" marL="0">
              <a:buNone/>
            </a:pPr>
            <a:r>
              <a:rPr lang="en-US" sz="980" dirty="0">
                <a:solidFill>
                  <a:srgbClr val="C3CBD9"/>
                </a:solidFill>
                <a:latin typeface="Calibri" pitchFamily="34" charset="0"/>
                <a:ea typeface="Calibri" pitchFamily="34" charset="-122"/>
                <a:cs typeface="Calibri" pitchFamily="34" charset="-120"/>
              </a:rPr>
              <a:t>— Book Reader</a:t>
            </a:r>
            <a:endParaRPr lang="en-US" sz="980" dirty="0"/>
          </a:p>
        </p:txBody>
      </p:sp>
      <p:sp>
        <p:nvSpPr>
          <p:cNvPr id="26" name="Text 21"/>
          <p:cNvSpPr/>
          <p:nvPr/>
        </p:nvSpPr>
        <p:spPr>
          <a:xfrm>
            <a:off x="9372600" y="4425696"/>
            <a:ext cx="1965960" cy="237744"/>
          </a:xfrm>
          <a:prstGeom prst="rect">
            <a:avLst/>
          </a:prstGeom>
          <a:noFill/>
          <a:ln/>
        </p:spPr>
        <p:txBody>
          <a:bodyPr wrap="square" lIns="0" tIns="0" rIns="0" bIns="0" rtlCol="0" anchor="ctr"/>
          <a:lstStyle/>
          <a:p>
            <a:pPr indent="0" marL="0">
              <a:buNone/>
            </a:pPr>
            <a:r>
              <a:rPr lang="en-US" sz="980" dirty="0">
                <a:solidFill>
                  <a:srgbClr val="C3CBD9"/>
                </a:solidFill>
                <a:latin typeface="Calibri" pitchFamily="34" charset="0"/>
                <a:ea typeface="Calibri" pitchFamily="34" charset="-122"/>
                <a:cs typeface="Calibri" pitchFamily="34" charset="-120"/>
              </a:rPr>
              <a:t>— Camera Smarts</a:t>
            </a:r>
            <a:endParaRPr lang="en-US" sz="980" dirty="0"/>
          </a:p>
        </p:txBody>
      </p:sp>
      <p:sp>
        <p:nvSpPr>
          <p:cNvPr id="27" name="Text 22"/>
          <p:cNvSpPr/>
          <p:nvPr/>
        </p:nvSpPr>
        <p:spPr>
          <a:xfrm>
            <a:off x="9372600" y="4681728"/>
            <a:ext cx="1965960" cy="237744"/>
          </a:xfrm>
          <a:prstGeom prst="rect">
            <a:avLst/>
          </a:prstGeom>
          <a:noFill/>
          <a:ln/>
        </p:spPr>
        <p:txBody>
          <a:bodyPr wrap="square" lIns="0" tIns="0" rIns="0" bIns="0" rtlCol="0" anchor="ctr"/>
          <a:lstStyle/>
          <a:p>
            <a:pPr indent="0" marL="0">
              <a:buNone/>
            </a:pPr>
            <a:r>
              <a:rPr lang="en-US" sz="980" dirty="0">
                <a:solidFill>
                  <a:srgbClr val="C3CBD9"/>
                </a:solidFill>
                <a:latin typeface="Calibri" pitchFamily="34" charset="0"/>
                <a:ea typeface="Calibri" pitchFamily="34" charset="-122"/>
                <a:cs typeface="Calibri" pitchFamily="34" charset="-120"/>
              </a:rPr>
              <a:t>— Meetings</a:t>
            </a:r>
            <a:endParaRPr lang="en-US" sz="980" dirty="0"/>
          </a:p>
        </p:txBody>
      </p:sp>
      <p:sp>
        <p:nvSpPr>
          <p:cNvPr id="28" name="Text 23"/>
          <p:cNvSpPr/>
          <p:nvPr/>
        </p:nvSpPr>
        <p:spPr>
          <a:xfrm>
            <a:off x="685800" y="5870448"/>
            <a:ext cx="10744200" cy="457200"/>
          </a:xfrm>
          <a:prstGeom prst="rect">
            <a:avLst/>
          </a:prstGeom>
          <a:noFill/>
          <a:ln/>
        </p:spPr>
        <p:txBody>
          <a:bodyPr wrap="square" lIns="0" tIns="0" rIns="0" bIns="0" rtlCol="0" anchor="ctr"/>
          <a:lstStyle/>
          <a:p>
            <a:pPr indent="0" marL="0">
              <a:buNone/>
            </a:pPr>
            <a:r>
              <a:rPr lang="en-US" sz="1150" dirty="0">
                <a:solidFill>
                  <a:srgbClr val="8FA0B8"/>
                </a:solidFill>
                <a:latin typeface="Calibri" pitchFamily="34" charset="0"/>
                <a:ea typeface="Calibri" pitchFamily="34" charset="-122"/>
                <a:cs typeface="Calibri" pitchFamily="34" charset="-120"/>
              </a:rPr>
              <a:t>Every screen above uses the same sign-in, the same engine and the same store of data. Adding the next door is one screen and a little wiring — not a new company.</a:t>
            </a:r>
            <a:endParaRPr lang="en-US" sz="1150" dirty="0"/>
          </a:p>
        </p:txBody>
      </p:sp>
      <p:sp>
        <p:nvSpPr>
          <p:cNvPr id="29" name="Text 24"/>
          <p:cNvSpPr/>
          <p:nvPr/>
        </p:nvSpPr>
        <p:spPr>
          <a:xfrm>
            <a:off x="11292840" y="6291072"/>
            <a:ext cx="457200" cy="274320"/>
          </a:xfrm>
          <a:prstGeom prst="rect">
            <a:avLst/>
          </a:prstGeom>
          <a:noFill/>
          <a:ln/>
        </p:spPr>
        <p:txBody>
          <a:bodyPr wrap="square" lIns="0" tIns="0" rIns="0" bIns="0" rtlCol="0" anchor="ctr"/>
          <a:lstStyle/>
          <a:p>
            <a:pPr algn="r" indent="0" marL="0">
              <a:buNone/>
            </a:pPr>
            <a:r>
              <a:rPr lang="en-US" sz="1000" dirty="0">
                <a:solidFill>
                  <a:srgbClr val="4A5A75"/>
                </a:solidFill>
                <a:latin typeface="Calibri" pitchFamily="34" charset="0"/>
                <a:ea typeface="Calibri" pitchFamily="34" charset="-122"/>
                <a:cs typeface="Calibri"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5F0"/>
        </a:solidFill>
      </p:bgPr>
    </p:bg>
    <p:spTree>
      <p:nvGrpSpPr>
        <p:cNvPr id="1" name=""/>
        <p:cNvGrpSpPr/>
        <p:nvPr/>
      </p:nvGrpSpPr>
      <p:grpSpPr>
        <a:xfrm>
          <a:off x="0" y="0"/>
          <a:ext cx="0" cy="0"/>
          <a:chOff x="0" y="0"/>
          <a:chExt cx="0" cy="0"/>
        </a:xfrm>
      </p:grpSpPr>
      <p:sp>
        <p:nvSpPr>
          <p:cNvPr id="2" name="Text 0"/>
          <p:cNvSpPr/>
          <p:nvPr/>
        </p:nvSpPr>
        <p:spPr>
          <a:xfrm>
            <a:off x="685800" y="384048"/>
            <a:ext cx="10789920" cy="274320"/>
          </a:xfrm>
          <a:prstGeom prst="rect">
            <a:avLst/>
          </a:prstGeom>
          <a:noFill/>
          <a:ln/>
        </p:spPr>
        <p:txBody>
          <a:bodyPr wrap="square" lIns="0" tIns="0" rIns="0" bIns="0" rtlCol="0" anchor="ctr"/>
          <a:lstStyle/>
          <a:p>
            <a:pPr indent="0" marL="0">
              <a:buNone/>
            </a:pPr>
            <a:r>
              <a:rPr lang="en-US" sz="1100" b="1" spc="220" kern="0" dirty="0">
                <a:solidFill>
                  <a:srgbClr val="CCA338"/>
                </a:solidFill>
                <a:latin typeface="Calibri" pitchFamily="34" charset="0"/>
                <a:ea typeface="Calibri" pitchFamily="34" charset="-122"/>
                <a:cs typeface="Calibri" pitchFamily="34" charset="-120"/>
              </a:rPr>
              <a:t>WHAT IS DONE</a:t>
            </a:r>
            <a:endParaRPr lang="en-US" sz="1100" dirty="0"/>
          </a:p>
        </p:txBody>
      </p:sp>
      <p:sp>
        <p:nvSpPr>
          <p:cNvPr id="3" name="Text 1"/>
          <p:cNvSpPr/>
          <p:nvPr/>
        </p:nvSpPr>
        <p:spPr>
          <a:xfrm>
            <a:off x="685800" y="713232"/>
            <a:ext cx="10789920" cy="731520"/>
          </a:xfrm>
          <a:prstGeom prst="rect">
            <a:avLst/>
          </a:prstGeom>
          <a:noFill/>
          <a:ln/>
        </p:spPr>
        <p:txBody>
          <a:bodyPr wrap="square" lIns="0" tIns="0" rIns="0" bIns="0" rtlCol="0" anchor="ctr"/>
          <a:lstStyle/>
          <a:p>
            <a:pPr indent="0" marL="0">
              <a:buNone/>
            </a:pPr>
            <a:r>
              <a:rPr lang="en-US" sz="3300" b="1" dirty="0">
                <a:solidFill>
                  <a:srgbClr val="1A2640"/>
                </a:solidFill>
                <a:latin typeface="Cambria" pitchFamily="34" charset="0"/>
                <a:ea typeface="Cambria" pitchFamily="34" charset="-122"/>
                <a:cs typeface="Cambria" pitchFamily="34" charset="-120"/>
              </a:rPr>
              <a:t>Six doors ready. Launch does not wait for the rest.</a:t>
            </a:r>
            <a:endParaRPr lang="en-US" sz="3300" dirty="0"/>
          </a:p>
        </p:txBody>
      </p:sp>
      <p:sp>
        <p:nvSpPr>
          <p:cNvPr id="4" name="Text 2"/>
          <p:cNvSpPr/>
          <p:nvPr/>
        </p:nvSpPr>
        <p:spPr>
          <a:xfrm>
            <a:off x="685800" y="1517904"/>
            <a:ext cx="10744200" cy="502920"/>
          </a:xfrm>
          <a:prstGeom prst="rect">
            <a:avLst/>
          </a:prstGeom>
          <a:noFill/>
          <a:ln/>
        </p:spPr>
        <p:txBody>
          <a:bodyPr wrap="square" lIns="0" tIns="0" rIns="0" bIns="0" rtlCol="0" anchor="ctr"/>
          <a:lstStyle/>
          <a:p>
            <a:pPr indent="0" marL="0">
              <a:lnSpc>
                <a:spcPts val="2000"/>
              </a:lnSpc>
              <a:buNone/>
            </a:pPr>
            <a:r>
              <a:rPr lang="en-US" sz="1300" dirty="0">
                <a:solidFill>
                  <a:srgbClr val="3D4A5C"/>
                </a:solidFill>
                <a:latin typeface="Calibri" pitchFamily="34" charset="0"/>
                <a:ea typeface="Calibri" pitchFamily="34" charset="-122"/>
                <a:cs typeface="Calibri" pitchFamily="34" charset="-120"/>
              </a:rPr>
              <a:t>All twenty-one doors are fully planned and drawn up. That is not the same as being finished, and we will not pretend it is. Here is the real state today.</a:t>
            </a:r>
            <a:endParaRPr lang="en-US" sz="1300" dirty="0"/>
          </a:p>
        </p:txBody>
      </p:sp>
      <p:sp>
        <p:nvSpPr>
          <p:cNvPr id="5" name="Shape 3"/>
          <p:cNvSpPr/>
          <p:nvPr/>
        </p:nvSpPr>
        <p:spPr>
          <a:xfrm>
            <a:off x="685800" y="2148840"/>
            <a:ext cx="3401568" cy="1874520"/>
          </a:xfrm>
          <a:prstGeom prst="roundRect">
            <a:avLst>
              <a:gd name="adj" fmla="val 4390"/>
            </a:avLst>
          </a:prstGeom>
          <a:solidFill>
            <a:srgbClr val="FFFBF2"/>
          </a:solidFill>
          <a:ln w="12700">
            <a:solidFill>
              <a:srgbClr val="CCA338"/>
            </a:solidFill>
            <a:prstDash val="solid"/>
          </a:ln>
        </p:spPr>
      </p:sp>
      <p:sp>
        <p:nvSpPr>
          <p:cNvPr id="6" name="Text 4"/>
          <p:cNvSpPr/>
          <p:nvPr/>
        </p:nvSpPr>
        <p:spPr>
          <a:xfrm>
            <a:off x="960120" y="2331720"/>
            <a:ext cx="1280160" cy="548640"/>
          </a:xfrm>
          <a:prstGeom prst="rect">
            <a:avLst/>
          </a:prstGeom>
          <a:noFill/>
          <a:ln/>
        </p:spPr>
        <p:txBody>
          <a:bodyPr wrap="square" lIns="0" tIns="0" rIns="0" bIns="0" rtlCol="0" anchor="ctr"/>
          <a:lstStyle/>
          <a:p>
            <a:pPr indent="0" marL="0">
              <a:buNone/>
            </a:pPr>
            <a:r>
              <a:rPr lang="en-US" sz="3800" b="1" dirty="0">
                <a:solidFill>
                  <a:srgbClr val="CCA338"/>
                </a:solidFill>
                <a:latin typeface="Cambria" pitchFamily="34" charset="0"/>
                <a:ea typeface="Cambria" pitchFamily="34" charset="-122"/>
                <a:cs typeface="Cambria" pitchFamily="34" charset="-120"/>
              </a:rPr>
              <a:t>6</a:t>
            </a:r>
            <a:endParaRPr lang="en-US" sz="3800" dirty="0"/>
          </a:p>
        </p:txBody>
      </p:sp>
      <p:sp>
        <p:nvSpPr>
          <p:cNvPr id="7" name="Text 5"/>
          <p:cNvSpPr/>
          <p:nvPr/>
        </p:nvSpPr>
        <p:spPr>
          <a:xfrm>
            <a:off x="1645920" y="2578608"/>
            <a:ext cx="1097280" cy="274320"/>
          </a:xfrm>
          <a:prstGeom prst="rect">
            <a:avLst/>
          </a:prstGeom>
          <a:noFill/>
          <a:ln/>
        </p:spPr>
        <p:txBody>
          <a:bodyPr wrap="square" lIns="0" tIns="0" rIns="0" bIns="0" rtlCol="0" anchor="ctr"/>
          <a:lstStyle/>
          <a:p>
            <a:pPr indent="0" marL="0">
              <a:buNone/>
            </a:pPr>
            <a:r>
              <a:rPr lang="en-US" sz="1100" dirty="0">
                <a:solidFill>
                  <a:srgbClr val="6B7280"/>
                </a:solidFill>
                <a:latin typeface="Calibri" pitchFamily="34" charset="0"/>
                <a:ea typeface="Calibri" pitchFamily="34" charset="-122"/>
                <a:cs typeface="Calibri" pitchFamily="34" charset="-120"/>
              </a:rPr>
              <a:t>doors</a:t>
            </a:r>
            <a:endParaRPr lang="en-US" sz="1100" dirty="0"/>
          </a:p>
        </p:txBody>
      </p:sp>
      <p:sp>
        <p:nvSpPr>
          <p:cNvPr id="8" name="Text 6"/>
          <p:cNvSpPr/>
          <p:nvPr/>
        </p:nvSpPr>
        <p:spPr>
          <a:xfrm>
            <a:off x="960120" y="2944368"/>
            <a:ext cx="2880360" cy="274320"/>
          </a:xfrm>
          <a:prstGeom prst="rect">
            <a:avLst/>
          </a:prstGeom>
          <a:noFill/>
          <a:ln/>
        </p:spPr>
        <p:txBody>
          <a:bodyPr wrap="square" lIns="0" tIns="0" rIns="0" bIns="0" rtlCol="0" anchor="ctr"/>
          <a:lstStyle/>
          <a:p>
            <a:pPr indent="0" marL="0">
              <a:buNone/>
            </a:pPr>
            <a:r>
              <a:rPr lang="en-US" sz="1100" b="1" spc="80" kern="0" dirty="0">
                <a:solidFill>
                  <a:srgbClr val="1A2640"/>
                </a:solidFill>
                <a:latin typeface="Calibri" pitchFamily="34" charset="0"/>
                <a:ea typeface="Calibri" pitchFamily="34" charset="-122"/>
                <a:cs typeface="Calibri" pitchFamily="34" charset="-120"/>
              </a:rPr>
              <a:t>LAUNCH-READY</a:t>
            </a:r>
            <a:endParaRPr lang="en-US" sz="1100" dirty="0"/>
          </a:p>
        </p:txBody>
      </p:sp>
      <p:sp>
        <p:nvSpPr>
          <p:cNvPr id="9" name="Text 7"/>
          <p:cNvSpPr/>
          <p:nvPr/>
        </p:nvSpPr>
        <p:spPr>
          <a:xfrm>
            <a:off x="960120" y="3200400"/>
            <a:ext cx="2880360" cy="777240"/>
          </a:xfrm>
          <a:prstGeom prst="rect">
            <a:avLst/>
          </a:prstGeom>
          <a:noFill/>
          <a:ln/>
        </p:spPr>
        <p:txBody>
          <a:bodyPr wrap="square" lIns="0" tIns="0" rIns="0" bIns="0" rtlCol="0" anchor="ctr"/>
          <a:lstStyle/>
          <a:p>
            <a:pPr indent="0" marL="0">
              <a:lnSpc>
                <a:spcPts val="1280"/>
              </a:lnSpc>
              <a:buNone/>
            </a:pPr>
            <a:r>
              <a:rPr lang="en-US" sz="990" dirty="0">
                <a:solidFill>
                  <a:srgbClr val="6B7280"/>
                </a:solidFill>
                <a:latin typeface="Calibri" pitchFamily="34" charset="0"/>
                <a:ea typeface="Calibri" pitchFamily="34" charset="-122"/>
                <a:cs typeface="Calibri" pitchFamily="34" charset="-120"/>
              </a:rPr>
              <a:t>Done, tested and live. Social, Videos, Marketplace, Todo, MindTrain and Learn &amp; Earn open in the first 15 days to a month.</a:t>
            </a:r>
            <a:endParaRPr lang="en-US" sz="990" dirty="0"/>
          </a:p>
        </p:txBody>
      </p:sp>
      <p:sp>
        <p:nvSpPr>
          <p:cNvPr id="10" name="Shape 8"/>
          <p:cNvSpPr/>
          <p:nvPr/>
        </p:nvSpPr>
        <p:spPr>
          <a:xfrm>
            <a:off x="4361688" y="2148840"/>
            <a:ext cx="3401568" cy="1874520"/>
          </a:xfrm>
          <a:prstGeom prst="roundRect">
            <a:avLst>
              <a:gd name="adj" fmla="val 4390"/>
            </a:avLst>
          </a:prstGeom>
          <a:solidFill>
            <a:srgbClr val="FFFFFF"/>
          </a:solidFill>
          <a:ln w="12700">
            <a:solidFill>
              <a:srgbClr val="D9D5CC"/>
            </a:solidFill>
            <a:prstDash val="solid"/>
          </a:ln>
        </p:spPr>
      </p:sp>
      <p:sp>
        <p:nvSpPr>
          <p:cNvPr id="11" name="Text 9"/>
          <p:cNvSpPr/>
          <p:nvPr/>
        </p:nvSpPr>
        <p:spPr>
          <a:xfrm>
            <a:off x="4636008" y="2331720"/>
            <a:ext cx="1280160" cy="548640"/>
          </a:xfrm>
          <a:prstGeom prst="rect">
            <a:avLst/>
          </a:prstGeom>
          <a:noFill/>
          <a:ln/>
        </p:spPr>
        <p:txBody>
          <a:bodyPr wrap="square" lIns="0" tIns="0" rIns="0" bIns="0" rtlCol="0" anchor="ctr"/>
          <a:lstStyle/>
          <a:p>
            <a:pPr indent="0" marL="0">
              <a:buNone/>
            </a:pPr>
            <a:r>
              <a:rPr lang="en-US" sz="3800" b="1" dirty="0">
                <a:solidFill>
                  <a:srgbClr val="7A8CA8"/>
                </a:solidFill>
                <a:latin typeface="Cambria" pitchFamily="34" charset="0"/>
                <a:ea typeface="Cambria" pitchFamily="34" charset="-122"/>
                <a:cs typeface="Cambria" pitchFamily="34" charset="-120"/>
              </a:rPr>
              <a:t>5</a:t>
            </a:r>
            <a:endParaRPr lang="en-US" sz="3800" dirty="0"/>
          </a:p>
        </p:txBody>
      </p:sp>
      <p:sp>
        <p:nvSpPr>
          <p:cNvPr id="12" name="Text 10"/>
          <p:cNvSpPr/>
          <p:nvPr/>
        </p:nvSpPr>
        <p:spPr>
          <a:xfrm>
            <a:off x="5321808" y="2578608"/>
            <a:ext cx="1097280" cy="274320"/>
          </a:xfrm>
          <a:prstGeom prst="rect">
            <a:avLst/>
          </a:prstGeom>
          <a:noFill/>
          <a:ln/>
        </p:spPr>
        <p:txBody>
          <a:bodyPr wrap="square" lIns="0" tIns="0" rIns="0" bIns="0" rtlCol="0" anchor="ctr"/>
          <a:lstStyle/>
          <a:p>
            <a:pPr indent="0" marL="0">
              <a:buNone/>
            </a:pPr>
            <a:r>
              <a:rPr lang="en-US" sz="1100" dirty="0">
                <a:solidFill>
                  <a:srgbClr val="6B7280"/>
                </a:solidFill>
                <a:latin typeface="Calibri" pitchFamily="34" charset="0"/>
                <a:ea typeface="Calibri" pitchFamily="34" charset="-122"/>
                <a:cs typeface="Calibri" pitchFamily="34" charset="-120"/>
              </a:rPr>
              <a:t>doors</a:t>
            </a:r>
            <a:endParaRPr lang="en-US" sz="1100" dirty="0"/>
          </a:p>
        </p:txBody>
      </p:sp>
      <p:sp>
        <p:nvSpPr>
          <p:cNvPr id="13" name="Text 11"/>
          <p:cNvSpPr/>
          <p:nvPr/>
        </p:nvSpPr>
        <p:spPr>
          <a:xfrm>
            <a:off x="4636008" y="2944368"/>
            <a:ext cx="2880360" cy="274320"/>
          </a:xfrm>
          <a:prstGeom prst="rect">
            <a:avLst/>
          </a:prstGeom>
          <a:noFill/>
          <a:ln/>
        </p:spPr>
        <p:txBody>
          <a:bodyPr wrap="square" lIns="0" tIns="0" rIns="0" bIns="0" rtlCol="0" anchor="ctr"/>
          <a:lstStyle/>
          <a:p>
            <a:pPr indent="0" marL="0">
              <a:buNone/>
            </a:pPr>
            <a:r>
              <a:rPr lang="en-US" sz="1100" b="1" spc="80" kern="0" dirty="0">
                <a:solidFill>
                  <a:srgbClr val="1A2640"/>
                </a:solidFill>
                <a:latin typeface="Calibri" pitchFamily="34" charset="0"/>
                <a:ea typeface="Calibri" pitchFamily="34" charset="-122"/>
                <a:cs typeface="Calibri" pitchFamily="34" charset="-120"/>
              </a:rPr>
              <a:t>IN BUILD — 50% TO 70%</a:t>
            </a:r>
            <a:endParaRPr lang="en-US" sz="1100" dirty="0"/>
          </a:p>
        </p:txBody>
      </p:sp>
      <p:sp>
        <p:nvSpPr>
          <p:cNvPr id="14" name="Text 12"/>
          <p:cNvSpPr/>
          <p:nvPr/>
        </p:nvSpPr>
        <p:spPr>
          <a:xfrm>
            <a:off x="4636008" y="3200400"/>
            <a:ext cx="2880360" cy="777240"/>
          </a:xfrm>
          <a:prstGeom prst="rect">
            <a:avLst/>
          </a:prstGeom>
          <a:noFill/>
          <a:ln/>
        </p:spPr>
        <p:txBody>
          <a:bodyPr wrap="square" lIns="0" tIns="0" rIns="0" bIns="0" rtlCol="0" anchor="ctr"/>
          <a:lstStyle/>
          <a:p>
            <a:pPr indent="0" marL="0">
              <a:lnSpc>
                <a:spcPts val="1280"/>
              </a:lnSpc>
              <a:buNone/>
            </a:pPr>
            <a:r>
              <a:rPr lang="en-US" sz="990" dirty="0">
                <a:solidFill>
                  <a:srgbClr val="6B7280"/>
                </a:solidFill>
                <a:latin typeface="Calibri" pitchFamily="34" charset="0"/>
                <a:ea typeface="Calibri" pitchFamily="34" charset="-122"/>
                <a:cs typeface="Calibri" pitchFamily="34" charset="-120"/>
              </a:rPr>
              <a:t>More than half done. They arrive over months one to eight and add more income — they do not hold up the launch or the money.</a:t>
            </a:r>
            <a:endParaRPr lang="en-US" sz="990" dirty="0"/>
          </a:p>
        </p:txBody>
      </p:sp>
      <p:sp>
        <p:nvSpPr>
          <p:cNvPr id="15" name="Shape 13"/>
          <p:cNvSpPr/>
          <p:nvPr/>
        </p:nvSpPr>
        <p:spPr>
          <a:xfrm>
            <a:off x="8037576" y="2148840"/>
            <a:ext cx="3401568" cy="1874520"/>
          </a:xfrm>
          <a:prstGeom prst="roundRect">
            <a:avLst>
              <a:gd name="adj" fmla="val 4390"/>
            </a:avLst>
          </a:prstGeom>
          <a:solidFill>
            <a:srgbClr val="FFFFFF"/>
          </a:solidFill>
          <a:ln w="12700">
            <a:solidFill>
              <a:srgbClr val="D9D5CC"/>
            </a:solidFill>
            <a:prstDash val="solid"/>
          </a:ln>
        </p:spPr>
      </p:sp>
      <p:sp>
        <p:nvSpPr>
          <p:cNvPr id="16" name="Text 14"/>
          <p:cNvSpPr/>
          <p:nvPr/>
        </p:nvSpPr>
        <p:spPr>
          <a:xfrm>
            <a:off x="8311896" y="2331720"/>
            <a:ext cx="1280160" cy="548640"/>
          </a:xfrm>
          <a:prstGeom prst="rect">
            <a:avLst/>
          </a:prstGeom>
          <a:noFill/>
          <a:ln/>
        </p:spPr>
        <p:txBody>
          <a:bodyPr wrap="square" lIns="0" tIns="0" rIns="0" bIns="0" rtlCol="0" anchor="ctr"/>
          <a:lstStyle/>
          <a:p>
            <a:pPr indent="0" marL="0">
              <a:buNone/>
            </a:pPr>
            <a:r>
              <a:rPr lang="en-US" sz="3800" b="1" dirty="0">
                <a:solidFill>
                  <a:srgbClr val="7A8CA8"/>
                </a:solidFill>
                <a:latin typeface="Cambria" pitchFamily="34" charset="0"/>
                <a:ea typeface="Cambria" pitchFamily="34" charset="-122"/>
                <a:cs typeface="Cambria" pitchFamily="34" charset="-120"/>
              </a:rPr>
              <a:t>10</a:t>
            </a:r>
            <a:endParaRPr lang="en-US" sz="3800" dirty="0"/>
          </a:p>
        </p:txBody>
      </p:sp>
      <p:sp>
        <p:nvSpPr>
          <p:cNvPr id="17" name="Text 15"/>
          <p:cNvSpPr/>
          <p:nvPr/>
        </p:nvSpPr>
        <p:spPr>
          <a:xfrm>
            <a:off x="8997696" y="2578608"/>
            <a:ext cx="1097280" cy="274320"/>
          </a:xfrm>
          <a:prstGeom prst="rect">
            <a:avLst/>
          </a:prstGeom>
          <a:noFill/>
          <a:ln/>
        </p:spPr>
        <p:txBody>
          <a:bodyPr wrap="square" lIns="0" tIns="0" rIns="0" bIns="0" rtlCol="0" anchor="ctr"/>
          <a:lstStyle/>
          <a:p>
            <a:pPr indent="0" marL="0">
              <a:buNone/>
            </a:pPr>
            <a:r>
              <a:rPr lang="en-US" sz="1100" dirty="0">
                <a:solidFill>
                  <a:srgbClr val="6B7280"/>
                </a:solidFill>
                <a:latin typeface="Calibri" pitchFamily="34" charset="0"/>
                <a:ea typeface="Calibri" pitchFamily="34" charset="-122"/>
                <a:cs typeface="Calibri" pitchFamily="34" charset="-120"/>
              </a:rPr>
              <a:t>doors</a:t>
            </a:r>
            <a:endParaRPr lang="en-US" sz="1100" dirty="0"/>
          </a:p>
        </p:txBody>
      </p:sp>
      <p:sp>
        <p:nvSpPr>
          <p:cNvPr id="18" name="Text 16"/>
          <p:cNvSpPr/>
          <p:nvPr/>
        </p:nvSpPr>
        <p:spPr>
          <a:xfrm>
            <a:off x="8311896" y="2944368"/>
            <a:ext cx="2880360" cy="274320"/>
          </a:xfrm>
          <a:prstGeom prst="rect">
            <a:avLst/>
          </a:prstGeom>
          <a:noFill/>
          <a:ln/>
        </p:spPr>
        <p:txBody>
          <a:bodyPr wrap="square" lIns="0" tIns="0" rIns="0" bIns="0" rtlCol="0" anchor="ctr"/>
          <a:lstStyle/>
          <a:p>
            <a:pPr indent="0" marL="0">
              <a:buNone/>
            </a:pPr>
            <a:r>
              <a:rPr lang="en-US" sz="1100" b="1" spc="80" kern="0" dirty="0">
                <a:solidFill>
                  <a:srgbClr val="1A2640"/>
                </a:solidFill>
                <a:latin typeface="Calibri" pitchFamily="34" charset="0"/>
                <a:ea typeface="Calibri" pitchFamily="34" charset="-122"/>
                <a:cs typeface="Calibri" pitchFamily="34" charset="-120"/>
              </a:rPr>
              <a:t>PLANNED, WAITING</a:t>
            </a:r>
            <a:endParaRPr lang="en-US" sz="1100" dirty="0"/>
          </a:p>
        </p:txBody>
      </p:sp>
      <p:sp>
        <p:nvSpPr>
          <p:cNvPr id="19" name="Text 17"/>
          <p:cNvSpPr/>
          <p:nvPr/>
        </p:nvSpPr>
        <p:spPr>
          <a:xfrm>
            <a:off x="8311896" y="3200400"/>
            <a:ext cx="2880360" cy="777240"/>
          </a:xfrm>
          <a:prstGeom prst="rect">
            <a:avLst/>
          </a:prstGeom>
          <a:noFill/>
          <a:ln/>
        </p:spPr>
        <p:txBody>
          <a:bodyPr wrap="square" lIns="0" tIns="0" rIns="0" bIns="0" rtlCol="0" anchor="ctr"/>
          <a:lstStyle/>
          <a:p>
            <a:pPr indent="0" marL="0">
              <a:lnSpc>
                <a:spcPts val="1280"/>
              </a:lnSpc>
              <a:buNone/>
            </a:pPr>
            <a:r>
              <a:rPr lang="en-US" sz="990" dirty="0">
                <a:solidFill>
                  <a:srgbClr val="6B7280"/>
                </a:solidFill>
                <a:latin typeface="Calibri" pitchFamily="34" charset="0"/>
                <a:ea typeface="Calibri" pitchFamily="34" charset="-122"/>
                <a:cs typeface="Calibri" pitchFamily="34" charset="-120"/>
              </a:rPr>
              <a:t>Fully planned and drawn. Waiting on more hands to build them — which is what this money buys.</a:t>
            </a:r>
            <a:endParaRPr lang="en-US" sz="990" dirty="0"/>
          </a:p>
        </p:txBody>
      </p:sp>
      <p:sp>
        <p:nvSpPr>
          <p:cNvPr id="20" name="Shape 18"/>
          <p:cNvSpPr/>
          <p:nvPr/>
        </p:nvSpPr>
        <p:spPr>
          <a:xfrm>
            <a:off x="685800" y="4224528"/>
            <a:ext cx="2011680" cy="868680"/>
          </a:xfrm>
          <a:prstGeom prst="roundRect">
            <a:avLst>
              <a:gd name="adj" fmla="val 9474"/>
            </a:avLst>
          </a:prstGeom>
          <a:solidFill>
            <a:srgbClr val="FFFFFF"/>
          </a:solidFill>
          <a:ln w="12700">
            <a:solidFill>
              <a:srgbClr val="D9D5CC"/>
            </a:solidFill>
            <a:prstDash val="solid"/>
          </a:ln>
        </p:spPr>
      </p:sp>
      <p:sp>
        <p:nvSpPr>
          <p:cNvPr id="21" name="Text 19"/>
          <p:cNvSpPr/>
          <p:nvPr/>
        </p:nvSpPr>
        <p:spPr>
          <a:xfrm>
            <a:off x="886968" y="4315968"/>
            <a:ext cx="1737360" cy="365760"/>
          </a:xfrm>
          <a:prstGeom prst="rect">
            <a:avLst/>
          </a:prstGeom>
          <a:noFill/>
          <a:ln/>
        </p:spPr>
        <p:txBody>
          <a:bodyPr wrap="square" lIns="0" tIns="0" rIns="0" bIns="0" rtlCol="0" anchor="ctr"/>
          <a:lstStyle/>
          <a:p>
            <a:pPr indent="0" marL="0">
              <a:buNone/>
            </a:pPr>
            <a:r>
              <a:rPr lang="en-US" sz="1900" b="1" dirty="0">
                <a:solidFill>
                  <a:srgbClr val="CCA338"/>
                </a:solidFill>
                <a:latin typeface="Cambria" pitchFamily="34" charset="0"/>
                <a:ea typeface="Cambria" pitchFamily="34" charset="-122"/>
                <a:cs typeface="Cambria" pitchFamily="34" charset="-120"/>
              </a:rPr>
              <a:t>8</a:t>
            </a:r>
            <a:endParaRPr lang="en-US" sz="1900" dirty="0"/>
          </a:p>
        </p:txBody>
      </p:sp>
      <p:sp>
        <p:nvSpPr>
          <p:cNvPr id="22" name="Text 20"/>
          <p:cNvSpPr/>
          <p:nvPr/>
        </p:nvSpPr>
        <p:spPr>
          <a:xfrm>
            <a:off x="886968" y="4681728"/>
            <a:ext cx="1783080" cy="310896"/>
          </a:xfrm>
          <a:prstGeom prst="rect">
            <a:avLst/>
          </a:prstGeom>
          <a:noFill/>
          <a:ln/>
        </p:spPr>
        <p:txBody>
          <a:bodyPr wrap="square" lIns="0" tIns="0" rIns="0" bIns="0" rtlCol="0" anchor="ctr"/>
          <a:lstStyle/>
          <a:p>
            <a:pPr indent="0" marL="0">
              <a:lnSpc>
                <a:spcPts val="1150"/>
              </a:lnSpc>
              <a:buNone/>
            </a:pPr>
            <a:r>
              <a:rPr lang="en-US" sz="980" dirty="0">
                <a:solidFill>
                  <a:srgbClr val="6B7280"/>
                </a:solidFill>
                <a:latin typeface="Calibri" pitchFamily="34" charset="0"/>
                <a:ea typeface="Calibri" pitchFamily="34" charset="-122"/>
                <a:cs typeface="Calibri" pitchFamily="34" charset="-120"/>
              </a:rPr>
              <a:t>code projects</a:t>
            </a:r>
            <a:endParaRPr lang="en-US" sz="980" dirty="0"/>
          </a:p>
        </p:txBody>
      </p:sp>
      <p:sp>
        <p:nvSpPr>
          <p:cNvPr id="23" name="Shape 21"/>
          <p:cNvSpPr/>
          <p:nvPr/>
        </p:nvSpPr>
        <p:spPr>
          <a:xfrm>
            <a:off x="2843784" y="4224528"/>
            <a:ext cx="2011680" cy="868680"/>
          </a:xfrm>
          <a:prstGeom prst="roundRect">
            <a:avLst>
              <a:gd name="adj" fmla="val 9474"/>
            </a:avLst>
          </a:prstGeom>
          <a:solidFill>
            <a:srgbClr val="FFFFFF"/>
          </a:solidFill>
          <a:ln w="12700">
            <a:solidFill>
              <a:srgbClr val="D9D5CC"/>
            </a:solidFill>
            <a:prstDash val="solid"/>
          </a:ln>
        </p:spPr>
      </p:sp>
      <p:sp>
        <p:nvSpPr>
          <p:cNvPr id="24" name="Text 22"/>
          <p:cNvSpPr/>
          <p:nvPr/>
        </p:nvSpPr>
        <p:spPr>
          <a:xfrm>
            <a:off x="3044952" y="4315968"/>
            <a:ext cx="1737360" cy="365760"/>
          </a:xfrm>
          <a:prstGeom prst="rect">
            <a:avLst/>
          </a:prstGeom>
          <a:noFill/>
          <a:ln/>
        </p:spPr>
        <p:txBody>
          <a:bodyPr wrap="square" lIns="0" tIns="0" rIns="0" bIns="0" rtlCol="0" anchor="ctr"/>
          <a:lstStyle/>
          <a:p>
            <a:pPr indent="0" marL="0">
              <a:buNone/>
            </a:pPr>
            <a:r>
              <a:rPr lang="en-US" sz="1900" b="1" dirty="0">
                <a:solidFill>
                  <a:srgbClr val="CCA338"/>
                </a:solidFill>
                <a:latin typeface="Cambria" pitchFamily="34" charset="0"/>
                <a:ea typeface="Cambria" pitchFamily="34" charset="-122"/>
                <a:cs typeface="Cambria" pitchFamily="34" charset="-120"/>
              </a:rPr>
              <a:t>3</a:t>
            </a:r>
            <a:endParaRPr lang="en-US" sz="1900" dirty="0"/>
          </a:p>
        </p:txBody>
      </p:sp>
      <p:sp>
        <p:nvSpPr>
          <p:cNvPr id="25" name="Text 23"/>
          <p:cNvSpPr/>
          <p:nvPr/>
        </p:nvSpPr>
        <p:spPr>
          <a:xfrm>
            <a:off x="3044952" y="4681728"/>
            <a:ext cx="1783080" cy="310896"/>
          </a:xfrm>
          <a:prstGeom prst="rect">
            <a:avLst/>
          </a:prstGeom>
          <a:noFill/>
          <a:ln/>
        </p:spPr>
        <p:txBody>
          <a:bodyPr wrap="square" lIns="0" tIns="0" rIns="0" bIns="0" rtlCol="0" anchor="ctr"/>
          <a:lstStyle/>
          <a:p>
            <a:pPr indent="0" marL="0">
              <a:lnSpc>
                <a:spcPts val="1150"/>
              </a:lnSpc>
              <a:buNone/>
            </a:pPr>
            <a:r>
              <a:rPr lang="en-US" sz="980" dirty="0">
                <a:solidFill>
                  <a:srgbClr val="6B7280"/>
                </a:solidFill>
                <a:latin typeface="Calibri" pitchFamily="34" charset="0"/>
                <a:ea typeface="Calibri" pitchFamily="34" charset="-122"/>
                <a:cs typeface="Calibri" pitchFamily="34" charset="-120"/>
              </a:rPr>
              <a:t>app stores live</a:t>
            </a:r>
            <a:endParaRPr lang="en-US" sz="980" dirty="0"/>
          </a:p>
        </p:txBody>
      </p:sp>
      <p:sp>
        <p:nvSpPr>
          <p:cNvPr id="26" name="Shape 24"/>
          <p:cNvSpPr/>
          <p:nvPr/>
        </p:nvSpPr>
        <p:spPr>
          <a:xfrm>
            <a:off x="5001768" y="4224528"/>
            <a:ext cx="2011680" cy="868680"/>
          </a:xfrm>
          <a:prstGeom prst="roundRect">
            <a:avLst>
              <a:gd name="adj" fmla="val 9474"/>
            </a:avLst>
          </a:prstGeom>
          <a:solidFill>
            <a:srgbClr val="FFFFFF"/>
          </a:solidFill>
          <a:ln w="12700">
            <a:solidFill>
              <a:srgbClr val="D9D5CC"/>
            </a:solidFill>
            <a:prstDash val="solid"/>
          </a:ln>
        </p:spPr>
      </p:sp>
      <p:sp>
        <p:nvSpPr>
          <p:cNvPr id="27" name="Text 25"/>
          <p:cNvSpPr/>
          <p:nvPr/>
        </p:nvSpPr>
        <p:spPr>
          <a:xfrm>
            <a:off x="5202936" y="4315968"/>
            <a:ext cx="1737360" cy="365760"/>
          </a:xfrm>
          <a:prstGeom prst="rect">
            <a:avLst/>
          </a:prstGeom>
          <a:noFill/>
          <a:ln/>
        </p:spPr>
        <p:txBody>
          <a:bodyPr wrap="square" lIns="0" tIns="0" rIns="0" bIns="0" rtlCol="0" anchor="ctr"/>
          <a:lstStyle/>
          <a:p>
            <a:pPr indent="0" marL="0">
              <a:buNone/>
            </a:pPr>
            <a:r>
              <a:rPr lang="en-US" sz="1900" b="1" dirty="0">
                <a:solidFill>
                  <a:srgbClr val="CCA338"/>
                </a:solidFill>
                <a:latin typeface="Cambria" pitchFamily="34" charset="0"/>
                <a:ea typeface="Cambria" pitchFamily="34" charset="-122"/>
                <a:cs typeface="Cambria" pitchFamily="34" charset="-120"/>
              </a:rPr>
              <a:t>Filed</a:t>
            </a:r>
            <a:endParaRPr lang="en-US" sz="1900" dirty="0"/>
          </a:p>
        </p:txBody>
      </p:sp>
      <p:sp>
        <p:nvSpPr>
          <p:cNvPr id="28" name="Text 26"/>
          <p:cNvSpPr/>
          <p:nvPr/>
        </p:nvSpPr>
        <p:spPr>
          <a:xfrm>
            <a:off x="5202936" y="4681728"/>
            <a:ext cx="1783080" cy="310896"/>
          </a:xfrm>
          <a:prstGeom prst="rect">
            <a:avLst/>
          </a:prstGeom>
          <a:noFill/>
          <a:ln/>
        </p:spPr>
        <p:txBody>
          <a:bodyPr wrap="square" lIns="0" tIns="0" rIns="0" bIns="0" rtlCol="0" anchor="ctr"/>
          <a:lstStyle/>
          <a:p>
            <a:pPr indent="0" marL="0">
              <a:lnSpc>
                <a:spcPts val="1150"/>
              </a:lnSpc>
              <a:buNone/>
            </a:pPr>
            <a:r>
              <a:rPr lang="en-US" sz="980" dirty="0">
                <a:solidFill>
                  <a:srgbClr val="6B7280"/>
                </a:solidFill>
                <a:latin typeface="Calibri" pitchFamily="34" charset="0"/>
                <a:ea typeface="Calibri" pitchFamily="34" charset="-122"/>
                <a:cs typeface="Calibri" pitchFamily="34" charset="-120"/>
              </a:rPr>
              <a:t>patents filed</a:t>
            </a:r>
            <a:endParaRPr lang="en-US" sz="980" dirty="0"/>
          </a:p>
        </p:txBody>
      </p:sp>
      <p:sp>
        <p:nvSpPr>
          <p:cNvPr id="29" name="Shape 27"/>
          <p:cNvSpPr/>
          <p:nvPr/>
        </p:nvSpPr>
        <p:spPr>
          <a:xfrm>
            <a:off x="7159752" y="4224528"/>
            <a:ext cx="2011680" cy="868680"/>
          </a:xfrm>
          <a:prstGeom prst="roundRect">
            <a:avLst>
              <a:gd name="adj" fmla="val 9474"/>
            </a:avLst>
          </a:prstGeom>
          <a:solidFill>
            <a:srgbClr val="FFFFFF"/>
          </a:solidFill>
          <a:ln w="12700">
            <a:solidFill>
              <a:srgbClr val="D9D5CC"/>
            </a:solidFill>
            <a:prstDash val="solid"/>
          </a:ln>
        </p:spPr>
      </p:sp>
      <p:sp>
        <p:nvSpPr>
          <p:cNvPr id="30" name="Text 28"/>
          <p:cNvSpPr/>
          <p:nvPr/>
        </p:nvSpPr>
        <p:spPr>
          <a:xfrm>
            <a:off x="7360920" y="4315968"/>
            <a:ext cx="1737360" cy="365760"/>
          </a:xfrm>
          <a:prstGeom prst="rect">
            <a:avLst/>
          </a:prstGeom>
          <a:noFill/>
          <a:ln/>
        </p:spPr>
        <p:txBody>
          <a:bodyPr wrap="square" lIns="0" tIns="0" rIns="0" bIns="0" rtlCol="0" anchor="ctr"/>
          <a:lstStyle/>
          <a:p>
            <a:pPr indent="0" marL="0">
              <a:buNone/>
            </a:pPr>
            <a:r>
              <a:rPr lang="en-US" sz="1900" b="1" dirty="0">
                <a:solidFill>
                  <a:srgbClr val="CCA338"/>
                </a:solidFill>
                <a:latin typeface="Cambria" pitchFamily="34" charset="0"/>
                <a:ea typeface="Cambria" pitchFamily="34" charset="-122"/>
                <a:cs typeface="Cambria" pitchFamily="34" charset="-120"/>
              </a:rPr>
              <a:t>4</a:t>
            </a:r>
            <a:endParaRPr lang="en-US" sz="1900" dirty="0"/>
          </a:p>
        </p:txBody>
      </p:sp>
      <p:sp>
        <p:nvSpPr>
          <p:cNvPr id="31" name="Text 29"/>
          <p:cNvSpPr/>
          <p:nvPr/>
        </p:nvSpPr>
        <p:spPr>
          <a:xfrm>
            <a:off x="7360920" y="4681728"/>
            <a:ext cx="1783080" cy="310896"/>
          </a:xfrm>
          <a:prstGeom prst="rect">
            <a:avLst/>
          </a:prstGeom>
          <a:noFill/>
          <a:ln/>
        </p:spPr>
        <p:txBody>
          <a:bodyPr wrap="square" lIns="0" tIns="0" rIns="0" bIns="0" rtlCol="0" anchor="ctr"/>
          <a:lstStyle/>
          <a:p>
            <a:pPr indent="0" marL="0">
              <a:lnSpc>
                <a:spcPts val="1150"/>
              </a:lnSpc>
              <a:buNone/>
            </a:pPr>
            <a:r>
              <a:rPr lang="en-US" sz="980" dirty="0">
                <a:solidFill>
                  <a:srgbClr val="6B7280"/>
                </a:solidFill>
                <a:latin typeface="Calibri" pitchFamily="34" charset="0"/>
                <a:ea typeface="Calibri" pitchFamily="34" charset="-122"/>
                <a:cs typeface="Calibri" pitchFamily="34" charset="-120"/>
              </a:rPr>
              <a:t>engineers, from 7</a:t>
            </a:r>
            <a:endParaRPr lang="en-US" sz="980" dirty="0"/>
          </a:p>
        </p:txBody>
      </p:sp>
      <p:sp>
        <p:nvSpPr>
          <p:cNvPr id="32" name="Shape 30"/>
          <p:cNvSpPr/>
          <p:nvPr/>
        </p:nvSpPr>
        <p:spPr>
          <a:xfrm>
            <a:off x="9317736" y="4224528"/>
            <a:ext cx="2011680" cy="868680"/>
          </a:xfrm>
          <a:prstGeom prst="roundRect">
            <a:avLst>
              <a:gd name="adj" fmla="val 9474"/>
            </a:avLst>
          </a:prstGeom>
          <a:solidFill>
            <a:srgbClr val="FFFFFF"/>
          </a:solidFill>
          <a:ln w="12700">
            <a:solidFill>
              <a:srgbClr val="D9D5CC"/>
            </a:solidFill>
            <a:prstDash val="solid"/>
          </a:ln>
        </p:spPr>
      </p:sp>
      <p:sp>
        <p:nvSpPr>
          <p:cNvPr id="33" name="Text 31"/>
          <p:cNvSpPr/>
          <p:nvPr/>
        </p:nvSpPr>
        <p:spPr>
          <a:xfrm>
            <a:off x="9518904" y="4315968"/>
            <a:ext cx="1737360" cy="365760"/>
          </a:xfrm>
          <a:prstGeom prst="rect">
            <a:avLst/>
          </a:prstGeom>
          <a:noFill/>
          <a:ln/>
        </p:spPr>
        <p:txBody>
          <a:bodyPr wrap="square" lIns="0" tIns="0" rIns="0" bIns="0" rtlCol="0" anchor="ctr"/>
          <a:lstStyle/>
          <a:p>
            <a:pPr indent="0" marL="0">
              <a:buNone/>
            </a:pPr>
            <a:r>
              <a:rPr lang="en-US" sz="1900" b="1" dirty="0">
                <a:solidFill>
                  <a:srgbClr val="CCA338"/>
                </a:solidFill>
                <a:latin typeface="Cambria" pitchFamily="34" charset="0"/>
                <a:ea typeface="Cambria" pitchFamily="34" charset="-122"/>
                <a:cs typeface="Cambria" pitchFamily="34" charset="-120"/>
              </a:rPr>
              <a:t>8 of 16</a:t>
            </a:r>
            <a:endParaRPr lang="en-US" sz="1900" dirty="0"/>
          </a:p>
        </p:txBody>
      </p:sp>
      <p:sp>
        <p:nvSpPr>
          <p:cNvPr id="34" name="Text 32"/>
          <p:cNvSpPr/>
          <p:nvPr/>
        </p:nvSpPr>
        <p:spPr>
          <a:xfrm>
            <a:off x="9518904" y="4681728"/>
            <a:ext cx="1783080" cy="310896"/>
          </a:xfrm>
          <a:prstGeom prst="rect">
            <a:avLst/>
          </a:prstGeom>
          <a:noFill/>
          <a:ln/>
        </p:spPr>
        <p:txBody>
          <a:bodyPr wrap="square" lIns="0" tIns="0" rIns="0" bIns="0" rtlCol="0" anchor="ctr"/>
          <a:lstStyle/>
          <a:p>
            <a:pPr indent="0" marL="0">
              <a:lnSpc>
                <a:spcPts val="1150"/>
              </a:lnSpc>
              <a:buNone/>
            </a:pPr>
            <a:r>
              <a:rPr lang="en-US" sz="980" dirty="0">
                <a:solidFill>
                  <a:srgbClr val="6B7280"/>
                </a:solidFill>
                <a:latin typeface="Calibri" pitchFamily="34" charset="0"/>
                <a:ea typeface="Calibri" pitchFamily="34" charset="-122"/>
                <a:cs typeface="Calibri" pitchFamily="34" charset="-120"/>
              </a:rPr>
              <a:t>manuals written</a:t>
            </a:r>
            <a:endParaRPr lang="en-US" sz="980" dirty="0"/>
          </a:p>
        </p:txBody>
      </p:sp>
      <p:sp>
        <p:nvSpPr>
          <p:cNvPr id="35" name="Shape 33"/>
          <p:cNvSpPr/>
          <p:nvPr/>
        </p:nvSpPr>
        <p:spPr>
          <a:xfrm>
            <a:off x="685800" y="5285232"/>
            <a:ext cx="10744200" cy="960120"/>
          </a:xfrm>
          <a:prstGeom prst="roundRect">
            <a:avLst>
              <a:gd name="adj" fmla="val 8571"/>
            </a:avLst>
          </a:prstGeom>
          <a:solidFill>
            <a:srgbClr val="1A2640"/>
          </a:solidFill>
          <a:ln/>
        </p:spPr>
      </p:sp>
      <p:sp>
        <p:nvSpPr>
          <p:cNvPr id="36" name="Text 34"/>
          <p:cNvSpPr/>
          <p:nvPr/>
        </p:nvSpPr>
        <p:spPr>
          <a:xfrm>
            <a:off x="1005840" y="5431536"/>
            <a:ext cx="3840480" cy="274320"/>
          </a:xfrm>
          <a:prstGeom prst="rect">
            <a:avLst/>
          </a:prstGeom>
          <a:noFill/>
          <a:ln/>
        </p:spPr>
        <p:txBody>
          <a:bodyPr wrap="square" lIns="0" tIns="0" rIns="0" bIns="0" rtlCol="0" anchor="ctr"/>
          <a:lstStyle/>
          <a:p>
            <a:pPr indent="0" marL="0">
              <a:buNone/>
            </a:pPr>
            <a:r>
              <a:rPr lang="en-US" sz="1250" b="1" dirty="0">
                <a:solidFill>
                  <a:srgbClr val="CCA338"/>
                </a:solidFill>
                <a:latin typeface="Calibri" pitchFamily="34" charset="0"/>
                <a:ea typeface="Calibri" pitchFamily="34" charset="-122"/>
                <a:cs typeface="Calibri" pitchFamily="34" charset="-120"/>
              </a:rPr>
              <a:t>Why six is enough to open with</a:t>
            </a:r>
            <a:endParaRPr lang="en-US" sz="1250" dirty="0"/>
          </a:p>
        </p:txBody>
      </p:sp>
      <p:sp>
        <p:nvSpPr>
          <p:cNvPr id="37" name="Text 35"/>
          <p:cNvSpPr/>
          <p:nvPr/>
        </p:nvSpPr>
        <p:spPr>
          <a:xfrm>
            <a:off x="1005840" y="5724144"/>
            <a:ext cx="10104120" cy="457200"/>
          </a:xfrm>
          <a:prstGeom prst="rect">
            <a:avLst/>
          </a:prstGeom>
          <a:noFill/>
          <a:ln/>
        </p:spPr>
        <p:txBody>
          <a:bodyPr wrap="square" lIns="0" tIns="0" rIns="0" bIns="0" rtlCol="0" anchor="ctr"/>
          <a:lstStyle/>
          <a:p>
            <a:pPr indent="0" marL="0">
              <a:lnSpc>
                <a:spcPts val="1500"/>
              </a:lnSpc>
              <a:buNone/>
            </a:pPr>
            <a:r>
              <a:rPr lang="en-US" sz="1120" dirty="0">
                <a:solidFill>
                  <a:srgbClr val="C3CBD9"/>
                </a:solidFill>
                <a:latin typeface="Calibri" pitchFamily="34" charset="0"/>
                <a:ea typeface="Calibri" pitchFamily="34" charset="-122"/>
                <a:cs typeface="Calibri" pitchFamily="34" charset="-120"/>
              </a:rPr>
              <a:t>The free part is among the six, and it is already live on Android, iOS and the Microsoft Store today. Every person the paid-to-join engine brings lands on a working app from day one. The unfinished doors add revenue when they arrive — they do not hold up the launch or the money, because year-one revenue does not depend on a single one of them.</a:t>
            </a:r>
            <a:endParaRPr lang="en-US" sz="1120" dirty="0"/>
          </a:p>
        </p:txBody>
      </p:sp>
      <p:sp>
        <p:nvSpPr>
          <p:cNvPr id="39" name="Text 36"/>
          <p:cNvSpPr/>
          <p:nvPr/>
        </p:nvSpPr>
        <p:spPr>
          <a:xfrm>
            <a:off x="11292840" y="6291072"/>
            <a:ext cx="457200" cy="274320"/>
          </a:xfrm>
          <a:prstGeom prst="rect">
            <a:avLst/>
          </a:prstGeom>
          <a:noFill/>
          <a:ln/>
        </p:spPr>
        <p:txBody>
          <a:bodyPr wrap="square" lIns="0" tIns="0" rIns="0" bIns="0" rtlCol="0" anchor="ctr"/>
          <a:lstStyle/>
          <a:p>
            <a:pPr algn="r" indent="0" marL="0">
              <a:buNone/>
            </a:pPr>
            <a:r>
              <a:rPr lang="en-US" sz="1000" dirty="0">
                <a:solidFill>
                  <a:srgbClr val="A9A296"/>
                </a:solidFill>
                <a:latin typeface="Calibri" pitchFamily="34" charset="0"/>
                <a:ea typeface="Calibri" pitchFamily="34" charset="-122"/>
                <a:cs typeface="Calibri"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5F0"/>
        </a:solidFill>
      </p:bgPr>
    </p:bg>
    <p:spTree>
      <p:nvGrpSpPr>
        <p:cNvPr id="1" name=""/>
        <p:cNvGrpSpPr/>
        <p:nvPr/>
      </p:nvGrpSpPr>
      <p:grpSpPr>
        <a:xfrm>
          <a:off x="0" y="0"/>
          <a:ext cx="0" cy="0"/>
          <a:chOff x="0" y="0"/>
          <a:chExt cx="0" cy="0"/>
        </a:xfrm>
      </p:grpSpPr>
      <p:sp>
        <p:nvSpPr>
          <p:cNvPr id="2" name="Text 0"/>
          <p:cNvSpPr/>
          <p:nvPr/>
        </p:nvSpPr>
        <p:spPr>
          <a:xfrm>
            <a:off x="685800" y="384048"/>
            <a:ext cx="10789920" cy="274320"/>
          </a:xfrm>
          <a:prstGeom prst="rect">
            <a:avLst/>
          </a:prstGeom>
          <a:noFill/>
          <a:ln/>
        </p:spPr>
        <p:txBody>
          <a:bodyPr wrap="square" lIns="0" tIns="0" rIns="0" bIns="0" rtlCol="0" anchor="ctr"/>
          <a:lstStyle/>
          <a:p>
            <a:pPr indent="0" marL="0">
              <a:buNone/>
            </a:pPr>
            <a:r>
              <a:rPr lang="en-US" sz="1100" b="1" spc="220" kern="0" dirty="0">
                <a:solidFill>
                  <a:srgbClr val="CCA338"/>
                </a:solidFill>
                <a:latin typeface="Calibri" pitchFamily="34" charset="0"/>
                <a:ea typeface="Calibri" pitchFamily="34" charset="-122"/>
                <a:cs typeface="Calibri" pitchFamily="34" charset="-120"/>
              </a:rPr>
              <a:t>WHY IT IS HARD TO COPY</a:t>
            </a:r>
            <a:endParaRPr lang="en-US" sz="1100" dirty="0"/>
          </a:p>
        </p:txBody>
      </p:sp>
      <p:sp>
        <p:nvSpPr>
          <p:cNvPr id="3" name="Text 1"/>
          <p:cNvSpPr/>
          <p:nvPr/>
        </p:nvSpPr>
        <p:spPr>
          <a:xfrm>
            <a:off x="685800" y="713232"/>
            <a:ext cx="10789920" cy="731520"/>
          </a:xfrm>
          <a:prstGeom prst="rect">
            <a:avLst/>
          </a:prstGeom>
          <a:noFill/>
          <a:ln/>
        </p:spPr>
        <p:txBody>
          <a:bodyPr wrap="square" lIns="0" tIns="0" rIns="0" bIns="0" rtlCol="0" anchor="ctr"/>
          <a:lstStyle/>
          <a:p>
            <a:pPr indent="0" marL="0">
              <a:buNone/>
            </a:pPr>
            <a:r>
              <a:rPr lang="en-US" sz="3300" b="1" dirty="0">
                <a:solidFill>
                  <a:srgbClr val="1A2640"/>
                </a:solidFill>
                <a:latin typeface="Cambria" pitchFamily="34" charset="0"/>
                <a:ea typeface="Cambria" pitchFamily="34" charset="-122"/>
                <a:cs typeface="Cambria" pitchFamily="34" charset="-120"/>
              </a:rPr>
              <a:t>Four choices that make us hard to copy</a:t>
            </a:r>
            <a:endParaRPr lang="en-US" sz="3300" dirty="0"/>
          </a:p>
        </p:txBody>
      </p:sp>
      <p:sp>
        <p:nvSpPr>
          <p:cNvPr id="4" name="Shape 2"/>
          <p:cNvSpPr/>
          <p:nvPr/>
        </p:nvSpPr>
        <p:spPr>
          <a:xfrm>
            <a:off x="685800" y="1645920"/>
            <a:ext cx="10744200" cy="969264"/>
          </a:xfrm>
          <a:prstGeom prst="roundRect">
            <a:avLst>
              <a:gd name="adj" fmla="val 8491"/>
            </a:avLst>
          </a:prstGeom>
          <a:solidFill>
            <a:srgbClr val="FFFFFF"/>
          </a:solidFill>
          <a:ln w="12700">
            <a:solidFill>
              <a:srgbClr val="D9D5CC"/>
            </a:solidFill>
            <a:prstDash val="solid"/>
          </a:ln>
        </p:spPr>
      </p:sp>
      <p:sp>
        <p:nvSpPr>
          <p:cNvPr id="5" name="Shape 3"/>
          <p:cNvSpPr/>
          <p:nvPr/>
        </p:nvSpPr>
        <p:spPr>
          <a:xfrm>
            <a:off x="941832" y="1938528"/>
            <a:ext cx="384048" cy="384048"/>
          </a:xfrm>
          <a:prstGeom prst="ellipse">
            <a:avLst/>
          </a:prstGeom>
          <a:solidFill>
            <a:srgbClr val="CCA338"/>
          </a:solidFill>
          <a:ln/>
        </p:spPr>
      </p:sp>
      <p:sp>
        <p:nvSpPr>
          <p:cNvPr id="6" name="Text 4"/>
          <p:cNvSpPr/>
          <p:nvPr/>
        </p:nvSpPr>
        <p:spPr>
          <a:xfrm>
            <a:off x="941832" y="1938528"/>
            <a:ext cx="384048" cy="384048"/>
          </a:xfrm>
          <a:prstGeom prst="rect">
            <a:avLst/>
          </a:prstGeom>
          <a:noFill/>
          <a:ln/>
        </p:spPr>
        <p:txBody>
          <a:bodyPr wrap="square" lIns="0" tIns="0" rIns="0" bIns="0" rtlCol="0" anchor="ctr"/>
          <a:lstStyle/>
          <a:p>
            <a:pPr algn="ctr" indent="0" marL="0">
              <a:buNone/>
            </a:pPr>
            <a:r>
              <a:rPr lang="en-US" sz="1300" b="1" dirty="0">
                <a:solidFill>
                  <a:srgbClr val="1A2640"/>
                </a:solidFill>
                <a:latin typeface="Calibri" pitchFamily="34" charset="0"/>
                <a:ea typeface="Calibri" pitchFamily="34" charset="-122"/>
                <a:cs typeface="Calibri" pitchFamily="34" charset="-120"/>
              </a:rPr>
              <a:t>1</a:t>
            </a:r>
            <a:endParaRPr lang="en-US" sz="1300" dirty="0"/>
          </a:p>
        </p:txBody>
      </p:sp>
      <p:sp>
        <p:nvSpPr>
          <p:cNvPr id="7" name="Text 5"/>
          <p:cNvSpPr/>
          <p:nvPr/>
        </p:nvSpPr>
        <p:spPr>
          <a:xfrm>
            <a:off x="1481328" y="1773936"/>
            <a:ext cx="9692640" cy="274320"/>
          </a:xfrm>
          <a:prstGeom prst="rect">
            <a:avLst/>
          </a:prstGeom>
          <a:noFill/>
          <a:ln/>
        </p:spPr>
        <p:txBody>
          <a:bodyPr wrap="square" lIns="0" tIns="0" rIns="0" bIns="0" rtlCol="0" anchor="ctr"/>
          <a:lstStyle/>
          <a:p>
            <a:pPr indent="0" marL="0">
              <a:buNone/>
            </a:pPr>
            <a:r>
              <a:rPr lang="en-US" sz="1350" b="1" dirty="0">
                <a:solidFill>
                  <a:srgbClr val="1A2640"/>
                </a:solidFill>
                <a:latin typeface="Calibri" pitchFamily="34" charset="0"/>
                <a:ea typeface="Calibri" pitchFamily="34" charset="-122"/>
                <a:cs typeface="Calibri" pitchFamily="34" charset="-120"/>
              </a:rPr>
              <a:t>We can swap the AI brain without rebuilding the app</a:t>
            </a:r>
            <a:endParaRPr lang="en-US" sz="1350" dirty="0"/>
          </a:p>
        </p:txBody>
      </p:sp>
      <p:sp>
        <p:nvSpPr>
          <p:cNvPr id="8" name="Text 6"/>
          <p:cNvSpPr/>
          <p:nvPr/>
        </p:nvSpPr>
        <p:spPr>
          <a:xfrm>
            <a:off x="1481328" y="2057400"/>
            <a:ext cx="9692640" cy="502920"/>
          </a:xfrm>
          <a:prstGeom prst="rect">
            <a:avLst/>
          </a:prstGeom>
          <a:noFill/>
          <a:ln/>
        </p:spPr>
        <p:txBody>
          <a:bodyPr wrap="square" lIns="0" tIns="0" rIns="0" bIns="0" rtlCol="0" anchor="ctr"/>
          <a:lstStyle/>
          <a:p>
            <a:pPr indent="0" marL="0">
              <a:lnSpc>
                <a:spcPts val="1350"/>
              </a:lnSpc>
              <a:buNone/>
            </a:pPr>
            <a:r>
              <a:rPr lang="en-US" sz="1060" dirty="0">
                <a:solidFill>
                  <a:srgbClr val="6B7280"/>
                </a:solidFill>
                <a:latin typeface="Calibri" pitchFamily="34" charset="0"/>
                <a:ea typeface="Calibri" pitchFamily="34" charset="-122"/>
                <a:cs typeface="Calibri" pitchFamily="34" charset="-120"/>
              </a:rPr>
              <a:t>When a better AI comes out, we switch to it in minutes — no rebuild. Like a car built so the engine can be lifted out without cutting the car open. Most apps from 2024–25 got glued to one AI company. We didn't.</a:t>
            </a:r>
            <a:endParaRPr lang="en-US" sz="1060" dirty="0"/>
          </a:p>
        </p:txBody>
      </p:sp>
      <p:sp>
        <p:nvSpPr>
          <p:cNvPr id="9" name="Shape 7"/>
          <p:cNvSpPr/>
          <p:nvPr/>
        </p:nvSpPr>
        <p:spPr>
          <a:xfrm>
            <a:off x="685800" y="2761488"/>
            <a:ext cx="10744200" cy="969264"/>
          </a:xfrm>
          <a:prstGeom prst="roundRect">
            <a:avLst>
              <a:gd name="adj" fmla="val 8491"/>
            </a:avLst>
          </a:prstGeom>
          <a:solidFill>
            <a:srgbClr val="FFFFFF"/>
          </a:solidFill>
          <a:ln w="12700">
            <a:solidFill>
              <a:srgbClr val="D9D5CC"/>
            </a:solidFill>
            <a:prstDash val="solid"/>
          </a:ln>
        </p:spPr>
      </p:sp>
      <p:sp>
        <p:nvSpPr>
          <p:cNvPr id="10" name="Shape 8"/>
          <p:cNvSpPr/>
          <p:nvPr/>
        </p:nvSpPr>
        <p:spPr>
          <a:xfrm>
            <a:off x="941832" y="3054096"/>
            <a:ext cx="384048" cy="384048"/>
          </a:xfrm>
          <a:prstGeom prst="ellipse">
            <a:avLst/>
          </a:prstGeom>
          <a:solidFill>
            <a:srgbClr val="CCA338"/>
          </a:solidFill>
          <a:ln/>
        </p:spPr>
      </p:sp>
      <p:sp>
        <p:nvSpPr>
          <p:cNvPr id="11" name="Text 9"/>
          <p:cNvSpPr/>
          <p:nvPr/>
        </p:nvSpPr>
        <p:spPr>
          <a:xfrm>
            <a:off x="941832" y="3054096"/>
            <a:ext cx="384048" cy="384048"/>
          </a:xfrm>
          <a:prstGeom prst="rect">
            <a:avLst/>
          </a:prstGeom>
          <a:noFill/>
          <a:ln/>
        </p:spPr>
        <p:txBody>
          <a:bodyPr wrap="square" lIns="0" tIns="0" rIns="0" bIns="0" rtlCol="0" anchor="ctr"/>
          <a:lstStyle/>
          <a:p>
            <a:pPr algn="ctr" indent="0" marL="0">
              <a:buNone/>
            </a:pPr>
            <a:r>
              <a:rPr lang="en-US" sz="1300" b="1" dirty="0">
                <a:solidFill>
                  <a:srgbClr val="1A2640"/>
                </a:solidFill>
                <a:latin typeface="Calibri" pitchFamily="34" charset="0"/>
                <a:ea typeface="Calibri" pitchFamily="34" charset="-122"/>
                <a:cs typeface="Calibri" pitchFamily="34" charset="-120"/>
              </a:rPr>
              <a:t>2</a:t>
            </a:r>
            <a:endParaRPr lang="en-US" sz="1300" dirty="0"/>
          </a:p>
        </p:txBody>
      </p:sp>
      <p:sp>
        <p:nvSpPr>
          <p:cNvPr id="12" name="Text 10"/>
          <p:cNvSpPr/>
          <p:nvPr/>
        </p:nvSpPr>
        <p:spPr>
          <a:xfrm>
            <a:off x="1481328" y="2889504"/>
            <a:ext cx="9692640" cy="274320"/>
          </a:xfrm>
          <a:prstGeom prst="rect">
            <a:avLst/>
          </a:prstGeom>
          <a:noFill/>
          <a:ln/>
        </p:spPr>
        <p:txBody>
          <a:bodyPr wrap="square" lIns="0" tIns="0" rIns="0" bIns="0" rtlCol="0" anchor="ctr"/>
          <a:lstStyle/>
          <a:p>
            <a:pPr indent="0" marL="0">
              <a:buNone/>
            </a:pPr>
            <a:r>
              <a:rPr lang="en-US" sz="1350" b="1" dirty="0">
                <a:solidFill>
                  <a:srgbClr val="1A2640"/>
                </a:solidFill>
                <a:latin typeface="Calibri" pitchFamily="34" charset="0"/>
                <a:ea typeface="Calibri" pitchFamily="34" charset="-122"/>
                <a:cs typeface="Calibri" pitchFamily="34" charset="-120"/>
              </a:rPr>
              <a:t>The Brain — one planner, many cheap helpers, one expert on call</a:t>
            </a:r>
            <a:endParaRPr lang="en-US" sz="1350" dirty="0"/>
          </a:p>
        </p:txBody>
      </p:sp>
      <p:sp>
        <p:nvSpPr>
          <p:cNvPr id="13" name="Text 11"/>
          <p:cNvSpPr/>
          <p:nvPr/>
        </p:nvSpPr>
        <p:spPr>
          <a:xfrm>
            <a:off x="1481328" y="3172968"/>
            <a:ext cx="9692640" cy="502920"/>
          </a:xfrm>
          <a:prstGeom prst="rect">
            <a:avLst/>
          </a:prstGeom>
          <a:noFill/>
          <a:ln/>
        </p:spPr>
        <p:txBody>
          <a:bodyPr wrap="square" lIns="0" tIns="0" rIns="0" bIns="0" rtlCol="0" anchor="ctr"/>
          <a:lstStyle/>
          <a:p>
            <a:pPr indent="0" marL="0">
              <a:lnSpc>
                <a:spcPts val="1350"/>
              </a:lnSpc>
              <a:buNone/>
            </a:pPr>
            <a:r>
              <a:rPr lang="en-US" sz="1060" dirty="0">
                <a:solidFill>
                  <a:srgbClr val="6B7280"/>
                </a:solidFill>
                <a:latin typeface="Calibri" pitchFamily="34" charset="0"/>
                <a:ea typeface="Calibri" pitchFamily="34" charset="-122"/>
                <a:cs typeface="Calibri" pitchFamily="34" charset="-120"/>
              </a:rPr>
              <a:t>One AI plans the job. Cheap AIs do the easy parts together. The costly AI is only called for the hard cases. This cuts our AI bill by about two-thirds.</a:t>
            </a:r>
            <a:endParaRPr lang="en-US" sz="1060" dirty="0"/>
          </a:p>
        </p:txBody>
      </p:sp>
      <p:sp>
        <p:nvSpPr>
          <p:cNvPr id="14" name="Shape 12"/>
          <p:cNvSpPr/>
          <p:nvPr/>
        </p:nvSpPr>
        <p:spPr>
          <a:xfrm>
            <a:off x="685800" y="3877056"/>
            <a:ext cx="10744200" cy="969264"/>
          </a:xfrm>
          <a:prstGeom prst="roundRect">
            <a:avLst>
              <a:gd name="adj" fmla="val 8491"/>
            </a:avLst>
          </a:prstGeom>
          <a:solidFill>
            <a:srgbClr val="FFFFFF"/>
          </a:solidFill>
          <a:ln w="12700">
            <a:solidFill>
              <a:srgbClr val="D9D5CC"/>
            </a:solidFill>
            <a:prstDash val="solid"/>
          </a:ln>
        </p:spPr>
      </p:sp>
      <p:sp>
        <p:nvSpPr>
          <p:cNvPr id="15" name="Shape 13"/>
          <p:cNvSpPr/>
          <p:nvPr/>
        </p:nvSpPr>
        <p:spPr>
          <a:xfrm>
            <a:off x="941832" y="4169664"/>
            <a:ext cx="384048" cy="384048"/>
          </a:xfrm>
          <a:prstGeom prst="ellipse">
            <a:avLst/>
          </a:prstGeom>
          <a:solidFill>
            <a:srgbClr val="CCA338"/>
          </a:solidFill>
          <a:ln/>
        </p:spPr>
      </p:sp>
      <p:sp>
        <p:nvSpPr>
          <p:cNvPr id="16" name="Text 14"/>
          <p:cNvSpPr/>
          <p:nvPr/>
        </p:nvSpPr>
        <p:spPr>
          <a:xfrm>
            <a:off x="941832" y="4169664"/>
            <a:ext cx="384048" cy="384048"/>
          </a:xfrm>
          <a:prstGeom prst="rect">
            <a:avLst/>
          </a:prstGeom>
          <a:noFill/>
          <a:ln/>
        </p:spPr>
        <p:txBody>
          <a:bodyPr wrap="square" lIns="0" tIns="0" rIns="0" bIns="0" rtlCol="0" anchor="ctr"/>
          <a:lstStyle/>
          <a:p>
            <a:pPr algn="ctr" indent="0" marL="0">
              <a:buNone/>
            </a:pPr>
            <a:r>
              <a:rPr lang="en-US" sz="1300" b="1" dirty="0">
                <a:solidFill>
                  <a:srgbClr val="1A2640"/>
                </a:solidFill>
                <a:latin typeface="Calibri" pitchFamily="34" charset="0"/>
                <a:ea typeface="Calibri" pitchFamily="34" charset="-122"/>
                <a:cs typeface="Calibri" pitchFamily="34" charset="-120"/>
              </a:rPr>
              <a:t>3</a:t>
            </a:r>
            <a:endParaRPr lang="en-US" sz="1300" dirty="0"/>
          </a:p>
        </p:txBody>
      </p:sp>
      <p:sp>
        <p:nvSpPr>
          <p:cNvPr id="17" name="Text 15"/>
          <p:cNvSpPr/>
          <p:nvPr/>
        </p:nvSpPr>
        <p:spPr>
          <a:xfrm>
            <a:off x="1481328" y="4005072"/>
            <a:ext cx="9692640" cy="274320"/>
          </a:xfrm>
          <a:prstGeom prst="rect">
            <a:avLst/>
          </a:prstGeom>
          <a:noFill/>
          <a:ln/>
        </p:spPr>
        <p:txBody>
          <a:bodyPr wrap="square" lIns="0" tIns="0" rIns="0" bIns="0" rtlCol="0" anchor="ctr"/>
          <a:lstStyle/>
          <a:p>
            <a:pPr indent="0" marL="0">
              <a:buNone/>
            </a:pPr>
            <a:r>
              <a:rPr lang="en-US" sz="1350" b="1" dirty="0">
                <a:solidFill>
                  <a:srgbClr val="1A2640"/>
                </a:solidFill>
                <a:latin typeface="Calibri" pitchFamily="34" charset="0"/>
                <a:ea typeface="Calibri" pitchFamily="34" charset="-122"/>
                <a:cs typeface="Calibri" pitchFamily="34" charset="-120"/>
              </a:rPr>
              <a:t>We are the landlord, not the shopkeeper</a:t>
            </a:r>
            <a:endParaRPr lang="en-US" sz="1350" dirty="0"/>
          </a:p>
        </p:txBody>
      </p:sp>
      <p:sp>
        <p:nvSpPr>
          <p:cNvPr id="18" name="Text 16"/>
          <p:cNvSpPr/>
          <p:nvPr/>
        </p:nvSpPr>
        <p:spPr>
          <a:xfrm>
            <a:off x="1481328" y="4288536"/>
            <a:ext cx="9692640" cy="502920"/>
          </a:xfrm>
          <a:prstGeom prst="rect">
            <a:avLst/>
          </a:prstGeom>
          <a:noFill/>
          <a:ln/>
        </p:spPr>
        <p:txBody>
          <a:bodyPr wrap="square" lIns="0" tIns="0" rIns="0" bIns="0" rtlCol="0" anchor="ctr"/>
          <a:lstStyle/>
          <a:p>
            <a:pPr indent="0" marL="0">
              <a:lnSpc>
                <a:spcPts val="1350"/>
              </a:lnSpc>
              <a:buNone/>
            </a:pPr>
            <a:r>
              <a:rPr lang="en-US" sz="1060" dirty="0">
                <a:solidFill>
                  <a:srgbClr val="6B7280"/>
                </a:solidFill>
                <a:latin typeface="Calibri" pitchFamily="34" charset="0"/>
                <a:ea typeface="Calibri" pitchFamily="34" charset="-122"/>
                <a:cs typeface="Calibri" pitchFamily="34" charset="-120"/>
              </a:rPr>
              <a:t>We own the building. The licensed shops inside handle anything risky — money, medicines, legal work. So the legal risk sits with them, not us. We built it this way from day one, not after a court notice.</a:t>
            </a:r>
            <a:endParaRPr lang="en-US" sz="1060" dirty="0"/>
          </a:p>
        </p:txBody>
      </p:sp>
      <p:sp>
        <p:nvSpPr>
          <p:cNvPr id="19" name="Shape 17"/>
          <p:cNvSpPr/>
          <p:nvPr/>
        </p:nvSpPr>
        <p:spPr>
          <a:xfrm>
            <a:off x="685800" y="4992624"/>
            <a:ext cx="10744200" cy="969264"/>
          </a:xfrm>
          <a:prstGeom prst="roundRect">
            <a:avLst>
              <a:gd name="adj" fmla="val 8491"/>
            </a:avLst>
          </a:prstGeom>
          <a:solidFill>
            <a:srgbClr val="FFFFFF"/>
          </a:solidFill>
          <a:ln w="12700">
            <a:solidFill>
              <a:srgbClr val="D9D5CC"/>
            </a:solidFill>
            <a:prstDash val="solid"/>
          </a:ln>
        </p:spPr>
      </p:sp>
      <p:sp>
        <p:nvSpPr>
          <p:cNvPr id="20" name="Shape 18"/>
          <p:cNvSpPr/>
          <p:nvPr/>
        </p:nvSpPr>
        <p:spPr>
          <a:xfrm>
            <a:off x="941832" y="5285232"/>
            <a:ext cx="384048" cy="384048"/>
          </a:xfrm>
          <a:prstGeom prst="ellipse">
            <a:avLst/>
          </a:prstGeom>
          <a:solidFill>
            <a:srgbClr val="CCA338"/>
          </a:solidFill>
          <a:ln/>
        </p:spPr>
      </p:sp>
      <p:sp>
        <p:nvSpPr>
          <p:cNvPr id="21" name="Text 19"/>
          <p:cNvSpPr/>
          <p:nvPr/>
        </p:nvSpPr>
        <p:spPr>
          <a:xfrm>
            <a:off x="941832" y="5285232"/>
            <a:ext cx="384048" cy="384048"/>
          </a:xfrm>
          <a:prstGeom prst="rect">
            <a:avLst/>
          </a:prstGeom>
          <a:noFill/>
          <a:ln/>
        </p:spPr>
        <p:txBody>
          <a:bodyPr wrap="square" lIns="0" tIns="0" rIns="0" bIns="0" rtlCol="0" anchor="ctr"/>
          <a:lstStyle/>
          <a:p>
            <a:pPr algn="ctr" indent="0" marL="0">
              <a:buNone/>
            </a:pPr>
            <a:r>
              <a:rPr lang="en-US" sz="1300" b="1" dirty="0">
                <a:solidFill>
                  <a:srgbClr val="1A2640"/>
                </a:solidFill>
                <a:latin typeface="Calibri" pitchFamily="34" charset="0"/>
                <a:ea typeface="Calibri" pitchFamily="34" charset="-122"/>
                <a:cs typeface="Calibri" pitchFamily="34" charset="-120"/>
              </a:rPr>
              <a:t>4</a:t>
            </a:r>
            <a:endParaRPr lang="en-US" sz="1300" dirty="0"/>
          </a:p>
        </p:txBody>
      </p:sp>
      <p:sp>
        <p:nvSpPr>
          <p:cNvPr id="22" name="Text 20"/>
          <p:cNvSpPr/>
          <p:nvPr/>
        </p:nvSpPr>
        <p:spPr>
          <a:xfrm>
            <a:off x="1481328" y="5120640"/>
            <a:ext cx="9692640" cy="274320"/>
          </a:xfrm>
          <a:prstGeom prst="rect">
            <a:avLst/>
          </a:prstGeom>
          <a:noFill/>
          <a:ln/>
        </p:spPr>
        <p:txBody>
          <a:bodyPr wrap="square" lIns="0" tIns="0" rIns="0" bIns="0" rtlCol="0" anchor="ctr"/>
          <a:lstStyle/>
          <a:p>
            <a:pPr indent="0" marL="0">
              <a:buNone/>
            </a:pPr>
            <a:r>
              <a:rPr lang="en-US" sz="1350" b="1" dirty="0">
                <a:solidFill>
                  <a:srgbClr val="1A2640"/>
                </a:solidFill>
                <a:latin typeface="Calibri" pitchFamily="34" charset="0"/>
                <a:ea typeface="Calibri" pitchFamily="34" charset="-122"/>
                <a:cs typeface="Calibri" pitchFamily="34" charset="-120"/>
              </a:rPr>
              <a:t>Nothing counts as done until we see proof</a:t>
            </a:r>
            <a:endParaRPr lang="en-US" sz="1350" dirty="0"/>
          </a:p>
        </p:txBody>
      </p:sp>
      <p:sp>
        <p:nvSpPr>
          <p:cNvPr id="23" name="Text 21"/>
          <p:cNvSpPr/>
          <p:nvPr/>
        </p:nvSpPr>
        <p:spPr>
          <a:xfrm>
            <a:off x="1481328" y="5404104"/>
            <a:ext cx="9692640" cy="502920"/>
          </a:xfrm>
          <a:prstGeom prst="rect">
            <a:avLst/>
          </a:prstGeom>
          <a:noFill/>
          <a:ln/>
        </p:spPr>
        <p:txBody>
          <a:bodyPr wrap="square" lIns="0" tIns="0" rIns="0" bIns="0" rtlCol="0" anchor="ctr"/>
          <a:lstStyle/>
          <a:p>
            <a:pPr indent="0" marL="0">
              <a:lnSpc>
                <a:spcPts val="1350"/>
              </a:lnSpc>
              <a:buNone/>
            </a:pPr>
            <a:r>
              <a:rPr lang="en-US" sz="1060" dirty="0">
                <a:solidFill>
                  <a:srgbClr val="6B7280"/>
                </a:solidFill>
                <a:latin typeface="Calibri" pitchFamily="34" charset="0"/>
                <a:ea typeface="Calibri" pitchFamily="34" charset="-122"/>
                <a:cs typeface="Calibri" pitchFamily="34" charset="-120"/>
              </a:rPr>
              <a:t>No task is 'done' until the machine shows the real result on screen. Every error is loud, never hidden. A running list tracks 51 loose ends, and nothing is ever quietly deleted. This way of working is rarer than the product itself.</a:t>
            </a:r>
            <a:endParaRPr lang="en-US" sz="1060" dirty="0"/>
          </a:p>
        </p:txBody>
      </p:sp>
      <p:sp>
        <p:nvSpPr>
          <p:cNvPr id="24" name="Text 22"/>
          <p:cNvSpPr/>
          <p:nvPr/>
        </p:nvSpPr>
        <p:spPr>
          <a:xfrm>
            <a:off x="11292840" y="6291072"/>
            <a:ext cx="457200" cy="274320"/>
          </a:xfrm>
          <a:prstGeom prst="rect">
            <a:avLst/>
          </a:prstGeom>
          <a:noFill/>
          <a:ln/>
        </p:spPr>
        <p:txBody>
          <a:bodyPr wrap="square" lIns="0" tIns="0" rIns="0" bIns="0" rtlCol="0" anchor="ctr"/>
          <a:lstStyle/>
          <a:p>
            <a:pPr algn="r" indent="0" marL="0">
              <a:buNone/>
            </a:pPr>
            <a:r>
              <a:rPr lang="en-US" sz="1000" dirty="0">
                <a:solidFill>
                  <a:srgbClr val="A9A296"/>
                </a:solidFill>
                <a:latin typeface="Calibri" pitchFamily="34" charset="0"/>
                <a:ea typeface="Calibri" pitchFamily="34" charset="-122"/>
                <a:cs typeface="Calibri"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5F0"/>
        </a:solidFill>
      </p:bgPr>
    </p:bg>
    <p:spTree>
      <p:nvGrpSpPr>
        <p:cNvPr id="1" name=""/>
        <p:cNvGrpSpPr/>
        <p:nvPr/>
      </p:nvGrpSpPr>
      <p:grpSpPr>
        <a:xfrm>
          <a:off x="0" y="0"/>
          <a:ext cx="0" cy="0"/>
          <a:chOff x="0" y="0"/>
          <a:chExt cx="0" cy="0"/>
        </a:xfrm>
      </p:grpSpPr>
      <p:sp>
        <p:nvSpPr>
          <p:cNvPr id="2" name="Text 0"/>
          <p:cNvSpPr/>
          <p:nvPr/>
        </p:nvSpPr>
        <p:spPr>
          <a:xfrm>
            <a:off x="685800" y="384048"/>
            <a:ext cx="10789920" cy="274320"/>
          </a:xfrm>
          <a:prstGeom prst="rect">
            <a:avLst/>
          </a:prstGeom>
          <a:noFill/>
          <a:ln/>
        </p:spPr>
        <p:txBody>
          <a:bodyPr wrap="square" lIns="0" tIns="0" rIns="0" bIns="0" rtlCol="0" anchor="ctr"/>
          <a:lstStyle/>
          <a:p>
            <a:pPr indent="0" marL="0">
              <a:buNone/>
            </a:pPr>
            <a:r>
              <a:rPr lang="en-US" sz="1100" b="1" spc="220" kern="0" dirty="0">
                <a:solidFill>
                  <a:srgbClr val="CCA338"/>
                </a:solidFill>
                <a:latin typeface="Calibri" pitchFamily="34" charset="0"/>
                <a:ea typeface="Calibri" pitchFamily="34" charset="-122"/>
                <a:cs typeface="Calibri" pitchFamily="34" charset="-120"/>
              </a:rPr>
              <a:t>ABOUT ADS</a:t>
            </a:r>
            <a:endParaRPr lang="en-US" sz="1100" dirty="0"/>
          </a:p>
        </p:txBody>
      </p:sp>
      <p:sp>
        <p:nvSpPr>
          <p:cNvPr id="3" name="Text 1"/>
          <p:cNvSpPr/>
          <p:nvPr/>
        </p:nvSpPr>
        <p:spPr>
          <a:xfrm>
            <a:off x="685800" y="713232"/>
            <a:ext cx="10789920" cy="731520"/>
          </a:xfrm>
          <a:prstGeom prst="rect">
            <a:avLst/>
          </a:prstGeom>
          <a:noFill/>
          <a:ln/>
        </p:spPr>
        <p:txBody>
          <a:bodyPr wrap="square" lIns="0" tIns="0" rIns="0" bIns="0" rtlCol="0" anchor="ctr"/>
          <a:lstStyle/>
          <a:p>
            <a:pPr indent="0" marL="0">
              <a:buNone/>
            </a:pPr>
            <a:r>
              <a:rPr lang="en-US" sz="3300" b="1" dirty="0">
                <a:solidFill>
                  <a:srgbClr val="1A2640"/>
                </a:solidFill>
                <a:latin typeface="Cambria" pitchFamily="34" charset="0"/>
                <a:ea typeface="Cambria" pitchFamily="34" charset="-122"/>
                <a:cs typeface="Cambria" pitchFamily="34" charset="-120"/>
              </a:rPr>
              <a:t>Ads sit beside your content. Never in your way.</a:t>
            </a:r>
            <a:endParaRPr lang="en-US" sz="3300" dirty="0"/>
          </a:p>
        </p:txBody>
      </p:sp>
      <p:sp>
        <p:nvSpPr>
          <p:cNvPr id="4" name="Text 2"/>
          <p:cNvSpPr/>
          <p:nvPr/>
        </p:nvSpPr>
        <p:spPr>
          <a:xfrm>
            <a:off x="685800" y="1536192"/>
            <a:ext cx="10744200" cy="658368"/>
          </a:xfrm>
          <a:prstGeom prst="rect">
            <a:avLst/>
          </a:prstGeom>
          <a:noFill/>
          <a:ln/>
        </p:spPr>
        <p:txBody>
          <a:bodyPr wrap="square" lIns="0" tIns="0" rIns="0" bIns="0" rtlCol="0" anchor="ctr"/>
          <a:lstStyle/>
          <a:p>
            <a:pPr indent="0" marL="0">
              <a:lnSpc>
                <a:spcPts val="2100"/>
              </a:lnSpc>
              <a:buNone/>
            </a:pPr>
            <a:r>
              <a:rPr lang="en-US" sz="1350" dirty="0">
                <a:solidFill>
                  <a:srgbClr val="3D4A5C"/>
                </a:solidFill>
                <a:latin typeface="Calibri" pitchFamily="34" charset="0"/>
                <a:ea typeface="Calibri" pitchFamily="34" charset="-122"/>
                <a:cs typeface="Calibri" pitchFamily="34" charset="-120"/>
              </a:rPr>
              <a:t>Yes, we show ads — the way Facebook and Google do, sitting next to what you came for. What we will never do is put an ad in your way, blocking the thing you opened the app to use.</a:t>
            </a:r>
            <a:endParaRPr lang="en-US" sz="1350" dirty="0"/>
          </a:p>
        </p:txBody>
      </p:sp>
      <p:sp>
        <p:nvSpPr>
          <p:cNvPr id="5" name="Text 3"/>
          <p:cNvSpPr/>
          <p:nvPr/>
        </p:nvSpPr>
        <p:spPr>
          <a:xfrm>
            <a:off x="685800" y="2286000"/>
            <a:ext cx="5212080" cy="256032"/>
          </a:xfrm>
          <a:prstGeom prst="rect">
            <a:avLst/>
          </a:prstGeom>
          <a:noFill/>
          <a:ln/>
        </p:spPr>
        <p:txBody>
          <a:bodyPr wrap="square" lIns="0" tIns="0" rIns="0" bIns="0" rtlCol="0" anchor="ctr"/>
          <a:lstStyle/>
          <a:p>
            <a:pPr indent="0" marL="0">
              <a:buNone/>
            </a:pPr>
            <a:r>
              <a:rPr lang="en-US" sz="1200" b="1" spc="100" kern="0" dirty="0">
                <a:solidFill>
                  <a:srgbClr val="CCA338"/>
                </a:solidFill>
                <a:latin typeface="Calibri" pitchFamily="34" charset="0"/>
                <a:ea typeface="Calibri" pitchFamily="34" charset="-122"/>
                <a:cs typeface="Calibri" pitchFamily="34" charset="-120"/>
              </a:rPr>
              <a:t>What we do</a:t>
            </a:r>
            <a:endParaRPr lang="en-US" sz="1200" dirty="0"/>
          </a:p>
        </p:txBody>
      </p:sp>
      <p:sp>
        <p:nvSpPr>
          <p:cNvPr id="6" name="Text 4"/>
          <p:cNvSpPr/>
          <p:nvPr/>
        </p:nvSpPr>
        <p:spPr>
          <a:xfrm>
            <a:off x="6217920" y="2286000"/>
            <a:ext cx="5212080" cy="256032"/>
          </a:xfrm>
          <a:prstGeom prst="rect">
            <a:avLst/>
          </a:prstGeom>
          <a:noFill/>
          <a:ln/>
        </p:spPr>
        <p:txBody>
          <a:bodyPr wrap="square" lIns="0" tIns="0" rIns="0" bIns="0" rtlCol="0" anchor="ctr"/>
          <a:lstStyle/>
          <a:p>
            <a:pPr indent="0" marL="0">
              <a:buNone/>
            </a:pPr>
            <a:r>
              <a:rPr lang="en-US" sz="1200" b="1" spc="100" kern="0" dirty="0">
                <a:solidFill>
                  <a:srgbClr val="1A2640"/>
                </a:solidFill>
                <a:latin typeface="Calibri" pitchFamily="34" charset="0"/>
                <a:ea typeface="Calibri" pitchFamily="34" charset="-122"/>
                <a:cs typeface="Calibri" pitchFamily="34" charset="-120"/>
              </a:rPr>
              <a:t>What we refuse</a:t>
            </a:r>
            <a:endParaRPr lang="en-US" sz="1200" dirty="0"/>
          </a:p>
        </p:txBody>
      </p:sp>
      <p:sp>
        <p:nvSpPr>
          <p:cNvPr id="7" name="Shape 5"/>
          <p:cNvSpPr/>
          <p:nvPr/>
        </p:nvSpPr>
        <p:spPr>
          <a:xfrm>
            <a:off x="685800" y="2606040"/>
            <a:ext cx="5212080" cy="1024128"/>
          </a:xfrm>
          <a:prstGeom prst="roundRect">
            <a:avLst>
              <a:gd name="adj" fmla="val 8036"/>
            </a:avLst>
          </a:prstGeom>
          <a:solidFill>
            <a:srgbClr val="FFFFFF"/>
          </a:solidFill>
          <a:ln w="12700">
            <a:solidFill>
              <a:srgbClr val="D9D5CC"/>
            </a:solidFill>
            <a:prstDash val="solid"/>
          </a:ln>
        </p:spPr>
      </p:sp>
      <p:sp>
        <p:nvSpPr>
          <p:cNvPr id="8" name="Text 6"/>
          <p:cNvSpPr/>
          <p:nvPr/>
        </p:nvSpPr>
        <p:spPr>
          <a:xfrm>
            <a:off x="941832" y="2724912"/>
            <a:ext cx="4709160" cy="274320"/>
          </a:xfrm>
          <a:prstGeom prst="rect">
            <a:avLst/>
          </a:prstGeom>
          <a:noFill/>
          <a:ln/>
        </p:spPr>
        <p:txBody>
          <a:bodyPr wrap="square" lIns="0" tIns="0" rIns="0" bIns="0" rtlCol="0" anchor="ctr"/>
          <a:lstStyle/>
          <a:p>
            <a:pPr indent="0" marL="0">
              <a:buNone/>
            </a:pPr>
            <a:r>
              <a:rPr lang="en-US" sz="1250" b="1" dirty="0">
                <a:solidFill>
                  <a:srgbClr val="1A2640"/>
                </a:solidFill>
                <a:latin typeface="Calibri" pitchFamily="34" charset="0"/>
                <a:ea typeface="Calibri" pitchFamily="34" charset="-122"/>
                <a:cs typeface="Calibri" pitchFamily="34" charset="-120"/>
              </a:rPr>
              <a:t>Ads on the free version</a:t>
            </a:r>
            <a:endParaRPr lang="en-US" sz="1250" dirty="0"/>
          </a:p>
        </p:txBody>
      </p:sp>
      <p:sp>
        <p:nvSpPr>
          <p:cNvPr id="9" name="Text 7"/>
          <p:cNvSpPr/>
          <p:nvPr/>
        </p:nvSpPr>
        <p:spPr>
          <a:xfrm>
            <a:off x="941832" y="3008376"/>
            <a:ext cx="4709160" cy="548640"/>
          </a:xfrm>
          <a:prstGeom prst="rect">
            <a:avLst/>
          </a:prstGeom>
          <a:noFill/>
          <a:ln/>
        </p:spPr>
        <p:txBody>
          <a:bodyPr wrap="square" lIns="0" tIns="0" rIns="0" bIns="0" rtlCol="0" anchor="ctr"/>
          <a:lstStyle/>
          <a:p>
            <a:pPr indent="0" marL="0">
              <a:lnSpc>
                <a:spcPts val="1300"/>
              </a:lnSpc>
              <a:buNone/>
            </a:pPr>
            <a:r>
              <a:rPr lang="en-US" sz="1030" dirty="0">
                <a:solidFill>
                  <a:srgbClr val="6B7280"/>
                </a:solidFill>
                <a:latin typeface="Calibri" pitchFamily="34" charset="0"/>
                <a:ea typeface="Calibri" pitchFamily="34" charset="-122"/>
                <a:cs typeface="Calibri" pitchFamily="34" charset="-120"/>
              </a:rPr>
              <a:t>Google ads are already live on the free web version. Shops can also pay for a better spot in the marketplace to show their own products.</a:t>
            </a:r>
            <a:endParaRPr lang="en-US" sz="1030" dirty="0"/>
          </a:p>
        </p:txBody>
      </p:sp>
      <p:sp>
        <p:nvSpPr>
          <p:cNvPr id="10" name="Shape 8"/>
          <p:cNvSpPr/>
          <p:nvPr/>
        </p:nvSpPr>
        <p:spPr>
          <a:xfrm>
            <a:off x="685800" y="3776472"/>
            <a:ext cx="5212080" cy="1024128"/>
          </a:xfrm>
          <a:prstGeom prst="roundRect">
            <a:avLst>
              <a:gd name="adj" fmla="val 8036"/>
            </a:avLst>
          </a:prstGeom>
          <a:solidFill>
            <a:srgbClr val="FFFFFF"/>
          </a:solidFill>
          <a:ln w="12700">
            <a:solidFill>
              <a:srgbClr val="D9D5CC"/>
            </a:solidFill>
            <a:prstDash val="solid"/>
          </a:ln>
        </p:spPr>
      </p:sp>
      <p:sp>
        <p:nvSpPr>
          <p:cNvPr id="11" name="Text 9"/>
          <p:cNvSpPr/>
          <p:nvPr/>
        </p:nvSpPr>
        <p:spPr>
          <a:xfrm>
            <a:off x="941832" y="3895344"/>
            <a:ext cx="4709160" cy="274320"/>
          </a:xfrm>
          <a:prstGeom prst="rect">
            <a:avLst/>
          </a:prstGeom>
          <a:noFill/>
          <a:ln/>
        </p:spPr>
        <p:txBody>
          <a:bodyPr wrap="square" lIns="0" tIns="0" rIns="0" bIns="0" rtlCol="0" anchor="ctr"/>
          <a:lstStyle/>
          <a:p>
            <a:pPr indent="0" marL="0">
              <a:buNone/>
            </a:pPr>
            <a:r>
              <a:rPr lang="en-US" sz="1250" b="1" dirty="0">
                <a:solidFill>
                  <a:srgbClr val="1A2640"/>
                </a:solidFill>
                <a:latin typeface="Calibri" pitchFamily="34" charset="0"/>
                <a:ea typeface="Calibri" pitchFamily="34" charset="-122"/>
                <a:cs typeface="Calibri" pitchFamily="34" charset="-120"/>
              </a:rPr>
              <a:t>Ads users can ignore</a:t>
            </a:r>
            <a:endParaRPr lang="en-US" sz="1250" dirty="0"/>
          </a:p>
        </p:txBody>
      </p:sp>
      <p:sp>
        <p:nvSpPr>
          <p:cNvPr id="12" name="Text 10"/>
          <p:cNvSpPr/>
          <p:nvPr/>
        </p:nvSpPr>
        <p:spPr>
          <a:xfrm>
            <a:off x="941832" y="4178808"/>
            <a:ext cx="4709160" cy="548640"/>
          </a:xfrm>
          <a:prstGeom prst="rect">
            <a:avLst/>
          </a:prstGeom>
          <a:noFill/>
          <a:ln/>
        </p:spPr>
        <p:txBody>
          <a:bodyPr wrap="square" lIns="0" tIns="0" rIns="0" bIns="0" rtlCol="0" anchor="ctr"/>
          <a:lstStyle/>
          <a:p>
            <a:pPr indent="0" marL="0">
              <a:lnSpc>
                <a:spcPts val="1300"/>
              </a:lnSpc>
              <a:buNone/>
            </a:pPr>
            <a:r>
              <a:rPr lang="en-US" sz="1030" dirty="0">
                <a:solidFill>
                  <a:srgbClr val="6B7280"/>
                </a:solidFill>
                <a:latin typeface="Calibri" pitchFamily="34" charset="0"/>
                <a:ea typeface="Calibri" pitchFamily="34" charset="-122"/>
                <a:cs typeface="Calibri" pitchFamily="34" charset="-120"/>
              </a:rPr>
              <a:t>Ads sit beside the content. The page works and you reach what you wanted, whether you ever look at the ad or not.</a:t>
            </a:r>
            <a:endParaRPr lang="en-US" sz="1030" dirty="0"/>
          </a:p>
        </p:txBody>
      </p:sp>
      <p:sp>
        <p:nvSpPr>
          <p:cNvPr id="13" name="Shape 11"/>
          <p:cNvSpPr/>
          <p:nvPr/>
        </p:nvSpPr>
        <p:spPr>
          <a:xfrm>
            <a:off x="685800" y="4946904"/>
            <a:ext cx="5212080" cy="1024128"/>
          </a:xfrm>
          <a:prstGeom prst="roundRect">
            <a:avLst>
              <a:gd name="adj" fmla="val 8036"/>
            </a:avLst>
          </a:prstGeom>
          <a:solidFill>
            <a:srgbClr val="FFFFFF"/>
          </a:solidFill>
          <a:ln w="12700">
            <a:solidFill>
              <a:srgbClr val="D9D5CC"/>
            </a:solidFill>
            <a:prstDash val="solid"/>
          </a:ln>
        </p:spPr>
      </p:sp>
      <p:sp>
        <p:nvSpPr>
          <p:cNvPr id="14" name="Text 12"/>
          <p:cNvSpPr/>
          <p:nvPr/>
        </p:nvSpPr>
        <p:spPr>
          <a:xfrm>
            <a:off x="941832" y="5065776"/>
            <a:ext cx="4709160" cy="274320"/>
          </a:xfrm>
          <a:prstGeom prst="rect">
            <a:avLst/>
          </a:prstGeom>
          <a:noFill/>
          <a:ln/>
        </p:spPr>
        <p:txBody>
          <a:bodyPr wrap="square" lIns="0" tIns="0" rIns="0" bIns="0" rtlCol="0" anchor="ctr"/>
          <a:lstStyle/>
          <a:p>
            <a:pPr indent="0" marL="0">
              <a:buNone/>
            </a:pPr>
            <a:r>
              <a:rPr lang="en-US" sz="1250" b="1" dirty="0">
                <a:solidFill>
                  <a:srgbClr val="1A2640"/>
                </a:solidFill>
                <a:latin typeface="Calibri" pitchFamily="34" charset="0"/>
                <a:ea typeface="Calibri" pitchFamily="34" charset="-122"/>
                <a:cs typeface="Calibri" pitchFamily="34" charset="-120"/>
              </a:rPr>
              <a:t>Ad money keeps the free part free</a:t>
            </a:r>
            <a:endParaRPr lang="en-US" sz="1250" dirty="0"/>
          </a:p>
        </p:txBody>
      </p:sp>
      <p:sp>
        <p:nvSpPr>
          <p:cNvPr id="15" name="Text 13"/>
          <p:cNvSpPr/>
          <p:nvPr/>
        </p:nvSpPr>
        <p:spPr>
          <a:xfrm>
            <a:off x="941832" y="5349240"/>
            <a:ext cx="4709160" cy="548640"/>
          </a:xfrm>
          <a:prstGeom prst="rect">
            <a:avLst/>
          </a:prstGeom>
          <a:noFill/>
          <a:ln/>
        </p:spPr>
        <p:txBody>
          <a:bodyPr wrap="square" lIns="0" tIns="0" rIns="0" bIns="0" rtlCol="0" anchor="ctr"/>
          <a:lstStyle/>
          <a:p>
            <a:pPr indent="0" marL="0">
              <a:lnSpc>
                <a:spcPts val="1300"/>
              </a:lnSpc>
              <a:buNone/>
            </a:pPr>
            <a:r>
              <a:rPr lang="en-US" sz="1030" dirty="0">
                <a:solidFill>
                  <a:srgbClr val="6B7280"/>
                </a:solidFill>
                <a:latin typeface="Calibri" pitchFamily="34" charset="0"/>
                <a:ea typeface="Calibri" pitchFamily="34" charset="-122"/>
                <a:cs typeface="Calibri" pitchFamily="34" charset="-120"/>
              </a:rPr>
              <a:t>Chatting, watching and shopping stay free for everyone, because the ad money covers part of the running cost.</a:t>
            </a:r>
            <a:endParaRPr lang="en-US" sz="1030" dirty="0"/>
          </a:p>
        </p:txBody>
      </p:sp>
      <p:sp>
        <p:nvSpPr>
          <p:cNvPr id="16" name="Shape 14"/>
          <p:cNvSpPr/>
          <p:nvPr/>
        </p:nvSpPr>
        <p:spPr>
          <a:xfrm>
            <a:off x="6217920" y="2606040"/>
            <a:ext cx="5212080" cy="1024128"/>
          </a:xfrm>
          <a:prstGeom prst="roundRect">
            <a:avLst>
              <a:gd name="adj" fmla="val 8036"/>
            </a:avLst>
          </a:prstGeom>
          <a:solidFill>
            <a:srgbClr val="FFFBF2"/>
          </a:solidFill>
          <a:ln w="12700">
            <a:solidFill>
              <a:srgbClr val="CCA338"/>
            </a:solidFill>
            <a:prstDash val="solid"/>
          </a:ln>
        </p:spPr>
      </p:sp>
      <p:sp>
        <p:nvSpPr>
          <p:cNvPr id="17" name="Text 15"/>
          <p:cNvSpPr/>
          <p:nvPr/>
        </p:nvSpPr>
        <p:spPr>
          <a:xfrm>
            <a:off x="6473952" y="2724912"/>
            <a:ext cx="4709160" cy="274320"/>
          </a:xfrm>
          <a:prstGeom prst="rect">
            <a:avLst/>
          </a:prstGeom>
          <a:noFill/>
          <a:ln/>
        </p:spPr>
        <p:txBody>
          <a:bodyPr wrap="square" lIns="0" tIns="0" rIns="0" bIns="0" rtlCol="0" anchor="ctr"/>
          <a:lstStyle/>
          <a:p>
            <a:pPr indent="0" marL="0">
              <a:buNone/>
            </a:pPr>
            <a:r>
              <a:rPr lang="en-US" sz="1250" b="1" dirty="0">
                <a:solidFill>
                  <a:srgbClr val="1A2640"/>
                </a:solidFill>
                <a:latin typeface="Calibri" pitchFamily="34" charset="0"/>
                <a:ea typeface="Calibri" pitchFamily="34" charset="-122"/>
                <a:cs typeface="Calibri" pitchFamily="34" charset="-120"/>
              </a:rPr>
              <a:t>No ad gates, ever</a:t>
            </a:r>
            <a:endParaRPr lang="en-US" sz="1250" dirty="0"/>
          </a:p>
        </p:txBody>
      </p:sp>
      <p:sp>
        <p:nvSpPr>
          <p:cNvPr id="18" name="Text 16"/>
          <p:cNvSpPr/>
          <p:nvPr/>
        </p:nvSpPr>
        <p:spPr>
          <a:xfrm>
            <a:off x="6473952" y="3008376"/>
            <a:ext cx="4709160" cy="548640"/>
          </a:xfrm>
          <a:prstGeom prst="rect">
            <a:avLst/>
          </a:prstGeom>
          <a:noFill/>
          <a:ln/>
        </p:spPr>
        <p:txBody>
          <a:bodyPr wrap="square" lIns="0" tIns="0" rIns="0" bIns="0" rtlCol="0" anchor="ctr"/>
          <a:lstStyle/>
          <a:p>
            <a:pPr indent="0" marL="0">
              <a:lnSpc>
                <a:spcPts val="1300"/>
              </a:lnSpc>
              <a:buNone/>
            </a:pPr>
            <a:r>
              <a:rPr lang="en-US" sz="1030" dirty="0">
                <a:solidFill>
                  <a:srgbClr val="6B7280"/>
                </a:solidFill>
                <a:latin typeface="Calibri" pitchFamily="34" charset="0"/>
                <a:ea typeface="Calibri" pitchFamily="34" charset="-122"/>
                <a:cs typeface="Calibri" pitchFamily="34" charset="-120"/>
              </a:rPr>
              <a:t>We will never say 'watch this ad to continue'. If a feature only opens after an ad, we have not built it. This rule never bends.</a:t>
            </a:r>
            <a:endParaRPr lang="en-US" sz="1030" dirty="0"/>
          </a:p>
        </p:txBody>
      </p:sp>
      <p:sp>
        <p:nvSpPr>
          <p:cNvPr id="19" name="Shape 17"/>
          <p:cNvSpPr/>
          <p:nvPr/>
        </p:nvSpPr>
        <p:spPr>
          <a:xfrm>
            <a:off x="6217920" y="3776472"/>
            <a:ext cx="5212080" cy="1024128"/>
          </a:xfrm>
          <a:prstGeom prst="roundRect">
            <a:avLst>
              <a:gd name="adj" fmla="val 8036"/>
            </a:avLst>
          </a:prstGeom>
          <a:solidFill>
            <a:srgbClr val="FFFBF2"/>
          </a:solidFill>
          <a:ln w="12700">
            <a:solidFill>
              <a:srgbClr val="CCA338"/>
            </a:solidFill>
            <a:prstDash val="solid"/>
          </a:ln>
        </p:spPr>
      </p:sp>
      <p:sp>
        <p:nvSpPr>
          <p:cNvPr id="20" name="Text 18"/>
          <p:cNvSpPr/>
          <p:nvPr/>
        </p:nvSpPr>
        <p:spPr>
          <a:xfrm>
            <a:off x="6473952" y="3895344"/>
            <a:ext cx="4709160" cy="274320"/>
          </a:xfrm>
          <a:prstGeom prst="rect">
            <a:avLst/>
          </a:prstGeom>
          <a:noFill/>
          <a:ln/>
        </p:spPr>
        <p:txBody>
          <a:bodyPr wrap="square" lIns="0" tIns="0" rIns="0" bIns="0" rtlCol="0" anchor="ctr"/>
          <a:lstStyle/>
          <a:p>
            <a:pPr indent="0" marL="0">
              <a:buNone/>
            </a:pPr>
            <a:r>
              <a:rPr lang="en-US" sz="1250" b="1" dirty="0">
                <a:solidFill>
                  <a:srgbClr val="1A2640"/>
                </a:solidFill>
                <a:latin typeface="Calibri" pitchFamily="34" charset="0"/>
                <a:ea typeface="Calibri" pitchFamily="34" charset="-122"/>
                <a:cs typeface="Calibri" pitchFamily="34" charset="-120"/>
              </a:rPr>
              <a:t>Paid apps have no ads</a:t>
            </a:r>
            <a:endParaRPr lang="en-US" sz="1250" dirty="0"/>
          </a:p>
        </p:txBody>
      </p:sp>
      <p:sp>
        <p:nvSpPr>
          <p:cNvPr id="21" name="Text 19"/>
          <p:cNvSpPr/>
          <p:nvPr/>
        </p:nvSpPr>
        <p:spPr>
          <a:xfrm>
            <a:off x="6473952" y="4178808"/>
            <a:ext cx="4709160" cy="548640"/>
          </a:xfrm>
          <a:prstGeom prst="rect">
            <a:avLst/>
          </a:prstGeom>
          <a:noFill/>
          <a:ln/>
        </p:spPr>
        <p:txBody>
          <a:bodyPr wrap="square" lIns="0" tIns="0" rIns="0" bIns="0" rtlCol="0" anchor="ctr"/>
          <a:lstStyle/>
          <a:p>
            <a:pPr indent="0" marL="0">
              <a:lnSpc>
                <a:spcPts val="1300"/>
              </a:lnSpc>
              <a:buNone/>
            </a:pPr>
            <a:r>
              <a:rPr lang="en-US" sz="1030" dirty="0">
                <a:solidFill>
                  <a:srgbClr val="6B7280"/>
                </a:solidFill>
                <a:latin typeface="Calibri" pitchFamily="34" charset="0"/>
                <a:ea typeface="Calibri" pitchFamily="34" charset="-122"/>
                <a:cs typeface="Calibri" pitchFamily="34" charset="-120"/>
              </a:rPr>
              <a:t>The moment you pay for a door, the ads leave it. Paying should buy quiet, not a smaller ad.</a:t>
            </a:r>
            <a:endParaRPr lang="en-US" sz="1030" dirty="0"/>
          </a:p>
        </p:txBody>
      </p:sp>
      <p:sp>
        <p:nvSpPr>
          <p:cNvPr id="22" name="Shape 20"/>
          <p:cNvSpPr/>
          <p:nvPr/>
        </p:nvSpPr>
        <p:spPr>
          <a:xfrm>
            <a:off x="6217920" y="4946904"/>
            <a:ext cx="5212080" cy="1024128"/>
          </a:xfrm>
          <a:prstGeom prst="roundRect">
            <a:avLst>
              <a:gd name="adj" fmla="val 8036"/>
            </a:avLst>
          </a:prstGeom>
          <a:solidFill>
            <a:srgbClr val="FFFBF2"/>
          </a:solidFill>
          <a:ln w="12700">
            <a:solidFill>
              <a:srgbClr val="CCA338"/>
            </a:solidFill>
            <a:prstDash val="solid"/>
          </a:ln>
        </p:spPr>
      </p:sp>
      <p:sp>
        <p:nvSpPr>
          <p:cNvPr id="23" name="Text 21"/>
          <p:cNvSpPr/>
          <p:nvPr/>
        </p:nvSpPr>
        <p:spPr>
          <a:xfrm>
            <a:off x="6473952" y="5065776"/>
            <a:ext cx="4709160" cy="274320"/>
          </a:xfrm>
          <a:prstGeom prst="rect">
            <a:avLst/>
          </a:prstGeom>
          <a:noFill/>
          <a:ln/>
        </p:spPr>
        <p:txBody>
          <a:bodyPr wrap="square" lIns="0" tIns="0" rIns="0" bIns="0" rtlCol="0" anchor="ctr"/>
          <a:lstStyle/>
          <a:p>
            <a:pPr indent="0" marL="0">
              <a:buNone/>
            </a:pPr>
            <a:r>
              <a:rPr lang="en-US" sz="1250" b="1" dirty="0">
                <a:solidFill>
                  <a:srgbClr val="1A2640"/>
                </a:solidFill>
                <a:latin typeface="Calibri" pitchFamily="34" charset="0"/>
                <a:ea typeface="Calibri" pitchFamily="34" charset="-122"/>
                <a:cs typeface="Calibri" pitchFamily="34" charset="-120"/>
              </a:rPr>
              <a:t>No ad-tracking of children</a:t>
            </a:r>
            <a:endParaRPr lang="en-US" sz="1250" dirty="0"/>
          </a:p>
        </p:txBody>
      </p:sp>
      <p:sp>
        <p:nvSpPr>
          <p:cNvPr id="24" name="Text 22"/>
          <p:cNvSpPr/>
          <p:nvPr/>
        </p:nvSpPr>
        <p:spPr>
          <a:xfrm>
            <a:off x="6473952" y="5349240"/>
            <a:ext cx="4709160" cy="548640"/>
          </a:xfrm>
          <a:prstGeom prst="rect">
            <a:avLst/>
          </a:prstGeom>
          <a:noFill/>
          <a:ln/>
        </p:spPr>
        <p:txBody>
          <a:bodyPr wrap="square" lIns="0" tIns="0" rIns="0" bIns="0" rtlCol="0" anchor="ctr"/>
          <a:lstStyle/>
          <a:p>
            <a:pPr indent="0" marL="0">
              <a:lnSpc>
                <a:spcPts val="1300"/>
              </a:lnSpc>
              <a:buNone/>
            </a:pPr>
            <a:r>
              <a:rPr lang="en-US" sz="1030" dirty="0">
                <a:solidFill>
                  <a:srgbClr val="6B7280"/>
                </a:solidFill>
                <a:latin typeface="Calibri" pitchFamily="34" charset="0"/>
                <a:ea typeface="Calibri" pitchFamily="34" charset="-122"/>
                <a:cs typeface="Calibri" pitchFamily="34" charset="-120"/>
              </a:rPr>
              <a:t>Users aged 13–17 only see general ads, never ads based on their habits — locked in the app, ahead of both Google's rules and India's data law.</a:t>
            </a:r>
            <a:endParaRPr lang="en-US" sz="1030" dirty="0"/>
          </a:p>
        </p:txBody>
      </p:sp>
      <p:sp>
        <p:nvSpPr>
          <p:cNvPr id="25" name="Text 23"/>
          <p:cNvSpPr/>
          <p:nvPr/>
        </p:nvSpPr>
        <p:spPr>
          <a:xfrm>
            <a:off x="685800" y="6199632"/>
            <a:ext cx="10744200" cy="384048"/>
          </a:xfrm>
          <a:prstGeom prst="rect">
            <a:avLst/>
          </a:prstGeom>
          <a:noFill/>
          <a:ln/>
        </p:spPr>
        <p:txBody>
          <a:bodyPr wrap="square" lIns="0" tIns="0" rIns="0" bIns="0" rtlCol="0" anchor="ctr"/>
          <a:lstStyle/>
          <a:p>
            <a:pPr indent="0" marL="0">
              <a:buNone/>
            </a:pPr>
            <a:r>
              <a:rPr lang="en-US" sz="1050" i="1" dirty="0">
                <a:solidFill>
                  <a:srgbClr val="9A9284"/>
                </a:solidFill>
                <a:latin typeface="Calibri" pitchFamily="34" charset="0"/>
                <a:ea typeface="Calibri" pitchFamily="34" charset="-122"/>
                <a:cs typeface="Calibri" pitchFamily="34" charset="-120"/>
              </a:rPr>
              <a:t>We say this plainly because anyone can check it: open our code and you will find live Google ads. The difference is not that we have no ads — it is that an ad never stands between you and your own app.</a:t>
            </a:r>
            <a:endParaRPr lang="en-US" sz="1050" dirty="0"/>
          </a:p>
        </p:txBody>
      </p:sp>
      <p:sp>
        <p:nvSpPr>
          <p:cNvPr id="27" name="Text 24"/>
          <p:cNvSpPr/>
          <p:nvPr/>
        </p:nvSpPr>
        <p:spPr>
          <a:xfrm>
            <a:off x="11292840" y="6291072"/>
            <a:ext cx="457200" cy="274320"/>
          </a:xfrm>
          <a:prstGeom prst="rect">
            <a:avLst/>
          </a:prstGeom>
          <a:noFill/>
          <a:ln/>
        </p:spPr>
        <p:txBody>
          <a:bodyPr wrap="square" lIns="0" tIns="0" rIns="0" bIns="0" rtlCol="0" anchor="ctr"/>
          <a:lstStyle/>
          <a:p>
            <a:pPr algn="r" indent="0" marL="0">
              <a:buNone/>
            </a:pPr>
            <a:r>
              <a:rPr lang="en-US" sz="1000" dirty="0">
                <a:solidFill>
                  <a:srgbClr val="A9A296"/>
                </a:solidFill>
                <a:latin typeface="Calibri" pitchFamily="34" charset="0"/>
                <a:ea typeface="Calibri" pitchFamily="34" charset="-122"/>
                <a:cs typeface="Calibri"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A2640"/>
        </a:solidFill>
      </p:bgPr>
    </p:bg>
    <p:spTree>
      <p:nvGrpSpPr>
        <p:cNvPr id="1" name=""/>
        <p:cNvGrpSpPr/>
        <p:nvPr/>
      </p:nvGrpSpPr>
      <p:grpSpPr>
        <a:xfrm>
          <a:off x="0" y="0"/>
          <a:ext cx="0" cy="0"/>
          <a:chOff x="0" y="0"/>
          <a:chExt cx="0" cy="0"/>
        </a:xfrm>
      </p:grpSpPr>
      <p:sp>
        <p:nvSpPr>
          <p:cNvPr id="2" name="Shape 0"/>
          <p:cNvSpPr/>
          <p:nvPr/>
        </p:nvSpPr>
        <p:spPr>
          <a:xfrm>
            <a:off x="9509760" y="-2011680"/>
            <a:ext cx="5669280" cy="5669280"/>
          </a:xfrm>
          <a:prstGeom prst="ellipse">
            <a:avLst/>
          </a:prstGeom>
          <a:solidFill>
            <a:srgbClr val="0F1728"/>
          </a:solidFill>
          <a:ln/>
        </p:spPr>
      </p:sp>
      <p:sp>
        <p:nvSpPr>
          <p:cNvPr id="3" name="Shape 1"/>
          <p:cNvSpPr/>
          <p:nvPr/>
        </p:nvSpPr>
        <p:spPr>
          <a:xfrm>
            <a:off x="-1645920" y="4206240"/>
            <a:ext cx="4023360" cy="4023360"/>
          </a:xfrm>
          <a:prstGeom prst="ellipse">
            <a:avLst/>
          </a:prstGeom>
          <a:solidFill>
            <a:srgbClr val="0F1728"/>
          </a:solidFill>
          <a:ln/>
        </p:spPr>
      </p:sp>
      <p:sp>
        <p:nvSpPr>
          <p:cNvPr id="4" name="Text 2"/>
          <p:cNvSpPr/>
          <p:nvPr/>
        </p:nvSpPr>
        <p:spPr>
          <a:xfrm>
            <a:off x="685800" y="384048"/>
            <a:ext cx="10789920" cy="274320"/>
          </a:xfrm>
          <a:prstGeom prst="rect">
            <a:avLst/>
          </a:prstGeom>
          <a:noFill/>
          <a:ln/>
        </p:spPr>
        <p:txBody>
          <a:bodyPr wrap="square" lIns="0" tIns="0" rIns="0" bIns="0" rtlCol="0" anchor="ctr"/>
          <a:lstStyle/>
          <a:p>
            <a:pPr indent="0" marL="0">
              <a:buNone/>
            </a:pPr>
            <a:r>
              <a:rPr lang="en-US" sz="1100" b="1" spc="220" kern="0" dirty="0">
                <a:solidFill>
                  <a:srgbClr val="CCA338"/>
                </a:solidFill>
                <a:latin typeface="Calibri" pitchFamily="34" charset="0"/>
                <a:ea typeface="Calibri" pitchFamily="34" charset="-122"/>
                <a:cs typeface="Calibri" pitchFamily="34" charset="-120"/>
              </a:rPr>
              <a:t>HOW WE GET USERS</a:t>
            </a:r>
            <a:endParaRPr lang="en-US" sz="1100" dirty="0"/>
          </a:p>
        </p:txBody>
      </p:sp>
      <p:sp>
        <p:nvSpPr>
          <p:cNvPr id="5" name="Text 3"/>
          <p:cNvSpPr/>
          <p:nvPr/>
        </p:nvSpPr>
        <p:spPr>
          <a:xfrm>
            <a:off x="685800" y="713232"/>
            <a:ext cx="10789920" cy="731520"/>
          </a:xfrm>
          <a:prstGeom prst="rect">
            <a:avLst/>
          </a:prstGeom>
          <a:noFill/>
          <a:ln/>
        </p:spPr>
        <p:txBody>
          <a:bodyPr wrap="square" lIns="0" tIns="0" rIns="0" bIns="0" rtlCol="0" anchor="ctr"/>
          <a:lstStyle/>
          <a:p>
            <a:pPr indent="0" marL="0">
              <a:buNone/>
            </a:pPr>
            <a:r>
              <a:rPr lang="en-US" sz="3300" b="1" dirty="0">
                <a:solidFill>
                  <a:srgbClr val="FFFFFF"/>
                </a:solidFill>
                <a:latin typeface="Cambria" pitchFamily="34" charset="0"/>
                <a:ea typeface="Cambria" pitchFamily="34" charset="-122"/>
                <a:cs typeface="Cambria" pitchFamily="34" charset="-120"/>
              </a:rPr>
              <a:t>We do not hunt for users. They enrol, and they pay.</a:t>
            </a:r>
            <a:endParaRPr lang="en-US" sz="3300" dirty="0"/>
          </a:p>
        </p:txBody>
      </p:sp>
      <p:sp>
        <p:nvSpPr>
          <p:cNvPr id="6" name="Text 4"/>
          <p:cNvSpPr/>
          <p:nvPr/>
        </p:nvSpPr>
        <p:spPr>
          <a:xfrm>
            <a:off x="685800" y="1536192"/>
            <a:ext cx="10744200" cy="658368"/>
          </a:xfrm>
          <a:prstGeom prst="rect">
            <a:avLst/>
          </a:prstGeom>
          <a:noFill/>
          <a:ln/>
        </p:spPr>
        <p:txBody>
          <a:bodyPr wrap="square" lIns="0" tIns="0" rIns="0" bIns="0" rtlCol="0" anchor="ctr"/>
          <a:lstStyle/>
          <a:p>
            <a:pPr indent="0" marL="0">
              <a:lnSpc>
                <a:spcPts val="2000"/>
              </a:lnSpc>
              <a:buNone/>
            </a:pPr>
            <a:r>
              <a:rPr lang="en-US" sz="1300" dirty="0">
                <a:solidFill>
                  <a:srgbClr val="C3CBD9"/>
                </a:solidFill>
                <a:latin typeface="Calibri" pitchFamily="34" charset="0"/>
                <a:ea typeface="Calibri" pitchFamily="34" charset="-122"/>
                <a:cs typeface="Calibri" pitchFamily="34" charset="-120"/>
              </a:rPr>
              <a:t>This is the whole plan, and it is why the numbers on the next pages work. Every other app spends money to find people. We charge a fee to join — so finding users is not a cost at all. It is our income.</a:t>
            </a:r>
            <a:endParaRPr lang="en-US" sz="1300" dirty="0"/>
          </a:p>
        </p:txBody>
      </p:sp>
      <p:sp>
        <p:nvSpPr>
          <p:cNvPr id="7" name="Shape 5"/>
          <p:cNvSpPr/>
          <p:nvPr/>
        </p:nvSpPr>
        <p:spPr>
          <a:xfrm>
            <a:off x="685800" y="2331720"/>
            <a:ext cx="5212080" cy="1417320"/>
          </a:xfrm>
          <a:prstGeom prst="roundRect">
            <a:avLst>
              <a:gd name="adj" fmla="val 5806"/>
            </a:avLst>
          </a:prstGeom>
          <a:solidFill>
            <a:srgbClr val="0F1728"/>
          </a:solidFill>
          <a:ln w="12700">
            <a:solidFill>
              <a:srgbClr val="2E3F5C"/>
            </a:solidFill>
            <a:prstDash val="solid"/>
          </a:ln>
        </p:spPr>
      </p:sp>
      <p:sp>
        <p:nvSpPr>
          <p:cNvPr id="8" name="Text 6"/>
          <p:cNvSpPr/>
          <p:nvPr/>
        </p:nvSpPr>
        <p:spPr>
          <a:xfrm>
            <a:off x="960120" y="2487168"/>
            <a:ext cx="4663440" cy="256032"/>
          </a:xfrm>
          <a:prstGeom prst="rect">
            <a:avLst/>
          </a:prstGeom>
          <a:noFill/>
          <a:ln/>
        </p:spPr>
        <p:txBody>
          <a:bodyPr wrap="square" lIns="0" tIns="0" rIns="0" bIns="0" rtlCol="0" anchor="ctr"/>
          <a:lstStyle/>
          <a:p>
            <a:pPr indent="0" marL="0">
              <a:buNone/>
            </a:pPr>
            <a:r>
              <a:rPr lang="en-US" sz="1050" b="1" spc="140" kern="0" dirty="0">
                <a:solidFill>
                  <a:srgbClr val="6F82A0"/>
                </a:solidFill>
                <a:latin typeface="Calibri" pitchFamily="34" charset="0"/>
                <a:ea typeface="Calibri" pitchFamily="34" charset="-122"/>
                <a:cs typeface="Calibri" pitchFamily="34" charset="-120"/>
              </a:rPr>
              <a:t>EVERYONE ELSE</a:t>
            </a:r>
            <a:endParaRPr lang="en-US" sz="1050" dirty="0"/>
          </a:p>
        </p:txBody>
      </p:sp>
      <p:sp>
        <p:nvSpPr>
          <p:cNvPr id="9" name="Text 7"/>
          <p:cNvSpPr/>
          <p:nvPr/>
        </p:nvSpPr>
        <p:spPr>
          <a:xfrm>
            <a:off x="960120" y="2743200"/>
            <a:ext cx="4663440" cy="329184"/>
          </a:xfrm>
          <a:prstGeom prst="rect">
            <a:avLst/>
          </a:prstGeom>
          <a:noFill/>
          <a:ln/>
        </p:spPr>
        <p:txBody>
          <a:bodyPr wrap="square" lIns="0" tIns="0" rIns="0" bIns="0" rtlCol="0" anchor="ctr"/>
          <a:lstStyle/>
          <a:p>
            <a:pPr indent="0" marL="0">
              <a:buNone/>
            </a:pPr>
            <a:r>
              <a:rPr lang="en-US" sz="1800" b="1" dirty="0">
                <a:solidFill>
                  <a:srgbClr val="8FA0B8"/>
                </a:solidFill>
                <a:latin typeface="Cambria" pitchFamily="34" charset="0"/>
                <a:ea typeface="Cambria" pitchFamily="34" charset="-122"/>
                <a:cs typeface="Cambria" pitchFamily="34" charset="-120"/>
              </a:rPr>
              <a:t>Spend to find a user</a:t>
            </a:r>
            <a:endParaRPr lang="en-US" sz="1800" dirty="0"/>
          </a:p>
        </p:txBody>
      </p:sp>
      <p:sp>
        <p:nvSpPr>
          <p:cNvPr id="10" name="Text 8"/>
          <p:cNvSpPr/>
          <p:nvPr/>
        </p:nvSpPr>
        <p:spPr>
          <a:xfrm>
            <a:off x="960120" y="3108960"/>
            <a:ext cx="4663440" cy="548640"/>
          </a:xfrm>
          <a:prstGeom prst="rect">
            <a:avLst/>
          </a:prstGeom>
          <a:noFill/>
          <a:ln/>
        </p:spPr>
        <p:txBody>
          <a:bodyPr wrap="square" lIns="0" tIns="0" rIns="0" bIns="0" rtlCol="0" anchor="ctr"/>
          <a:lstStyle/>
          <a:p>
            <a:pPr indent="0" marL="0">
              <a:lnSpc>
                <a:spcPts val="1350"/>
              </a:lnSpc>
              <a:buNone/>
            </a:pPr>
            <a:r>
              <a:rPr lang="en-US" sz="1050" dirty="0">
                <a:solidFill>
                  <a:srgbClr val="6F82A0"/>
                </a:solidFill>
                <a:latin typeface="Calibri" pitchFamily="34" charset="0"/>
                <a:ea typeface="Calibri" pitchFamily="34" charset="-122"/>
                <a:cs typeface="Calibri" pitchFamily="34" charset="-120"/>
              </a:rPr>
              <a:t>Pay to be seen, hope for a download, pray they stay. ₹300–800 out of your pocket for every person who ever pays you anything.</a:t>
            </a:r>
            <a:endParaRPr lang="en-US" sz="1050" dirty="0"/>
          </a:p>
        </p:txBody>
      </p:sp>
      <p:sp>
        <p:nvSpPr>
          <p:cNvPr id="11" name="Shape 9"/>
          <p:cNvSpPr/>
          <p:nvPr/>
        </p:nvSpPr>
        <p:spPr>
          <a:xfrm>
            <a:off x="6217920" y="2331720"/>
            <a:ext cx="5212080" cy="1417320"/>
          </a:xfrm>
          <a:prstGeom prst="roundRect">
            <a:avLst>
              <a:gd name="adj" fmla="val 5806"/>
            </a:avLst>
          </a:prstGeom>
          <a:solidFill>
            <a:srgbClr val="22314A"/>
          </a:solidFill>
          <a:ln w="12700">
            <a:solidFill>
              <a:srgbClr val="CCA338"/>
            </a:solidFill>
            <a:prstDash val="solid"/>
          </a:ln>
        </p:spPr>
      </p:sp>
      <p:sp>
        <p:nvSpPr>
          <p:cNvPr id="12" name="Text 10"/>
          <p:cNvSpPr/>
          <p:nvPr/>
        </p:nvSpPr>
        <p:spPr>
          <a:xfrm>
            <a:off x="6492240" y="2487168"/>
            <a:ext cx="4663440" cy="256032"/>
          </a:xfrm>
          <a:prstGeom prst="rect">
            <a:avLst/>
          </a:prstGeom>
          <a:noFill/>
          <a:ln/>
        </p:spPr>
        <p:txBody>
          <a:bodyPr wrap="square" lIns="0" tIns="0" rIns="0" bIns="0" rtlCol="0" anchor="ctr"/>
          <a:lstStyle/>
          <a:p>
            <a:pPr indent="0" marL="0">
              <a:buNone/>
            </a:pPr>
            <a:r>
              <a:rPr lang="en-US" sz="1050" b="1" spc="140" kern="0" dirty="0">
                <a:solidFill>
                  <a:srgbClr val="CCA338"/>
                </a:solidFill>
                <a:latin typeface="Calibri" pitchFamily="34" charset="0"/>
                <a:ea typeface="Calibri" pitchFamily="34" charset="-122"/>
                <a:cs typeface="Calibri" pitchFamily="34" charset="-120"/>
              </a:rPr>
              <a:t>SANORAONE</a:t>
            </a:r>
            <a:endParaRPr lang="en-US" sz="1050" dirty="0"/>
          </a:p>
        </p:txBody>
      </p:sp>
      <p:sp>
        <p:nvSpPr>
          <p:cNvPr id="13" name="Text 11"/>
          <p:cNvSpPr/>
          <p:nvPr/>
        </p:nvSpPr>
        <p:spPr>
          <a:xfrm>
            <a:off x="6492240" y="2743200"/>
            <a:ext cx="4663440" cy="329184"/>
          </a:xfrm>
          <a:prstGeom prst="rect">
            <a:avLst/>
          </a:prstGeom>
          <a:noFill/>
          <a:ln/>
        </p:spPr>
        <p:txBody>
          <a:bodyPr wrap="square" lIns="0" tIns="0" rIns="0" bIns="0" rtlCol="0" anchor="ctr"/>
          <a:lstStyle/>
          <a:p>
            <a:pPr indent="0" marL="0">
              <a:buNone/>
            </a:pPr>
            <a:r>
              <a:rPr lang="en-US" sz="1800" b="1" dirty="0">
                <a:solidFill>
                  <a:srgbClr val="FFFFFF"/>
                </a:solidFill>
                <a:latin typeface="Cambria" pitchFamily="34" charset="0"/>
                <a:ea typeface="Cambria" pitchFamily="34" charset="-122"/>
                <a:cs typeface="Cambria" pitchFamily="34" charset="-120"/>
              </a:rPr>
              <a:t>They enrol, and they pay ₹2,000</a:t>
            </a:r>
            <a:endParaRPr lang="en-US" sz="1800" dirty="0"/>
          </a:p>
        </p:txBody>
      </p:sp>
      <p:sp>
        <p:nvSpPr>
          <p:cNvPr id="14" name="Text 12"/>
          <p:cNvSpPr/>
          <p:nvPr/>
        </p:nvSpPr>
        <p:spPr>
          <a:xfrm>
            <a:off x="6492240" y="3108960"/>
            <a:ext cx="4663440" cy="548640"/>
          </a:xfrm>
          <a:prstGeom prst="rect">
            <a:avLst/>
          </a:prstGeom>
          <a:noFill/>
          <a:ln/>
        </p:spPr>
        <p:txBody>
          <a:bodyPr wrap="square" lIns="0" tIns="0" rIns="0" bIns="0" rtlCol="0" anchor="ctr"/>
          <a:lstStyle/>
          <a:p>
            <a:pPr indent="0" marL="0">
              <a:lnSpc>
                <a:spcPts val="1350"/>
              </a:lnSpc>
              <a:buNone/>
            </a:pPr>
            <a:r>
              <a:rPr lang="en-US" sz="1050" dirty="0">
                <a:solidFill>
                  <a:srgbClr val="E4E9F1"/>
                </a:solidFill>
                <a:latin typeface="Calibri" pitchFamily="34" charset="0"/>
                <a:ea typeface="Calibri" pitchFamily="34" charset="-122"/>
                <a:cs typeface="Calibri" pitchFamily="34" charset="-120"/>
              </a:rPr>
              <a:t>The person arrives already paying — and brings their family, friends and supporters onto the free app behind them, costing us nothing.</a:t>
            </a:r>
            <a:endParaRPr lang="en-US" sz="1050" dirty="0"/>
          </a:p>
        </p:txBody>
      </p:sp>
      <p:sp>
        <p:nvSpPr>
          <p:cNvPr id="15" name="Shape 13"/>
          <p:cNvSpPr/>
          <p:nvPr/>
        </p:nvSpPr>
        <p:spPr>
          <a:xfrm>
            <a:off x="685800" y="3977640"/>
            <a:ext cx="3401568" cy="1691640"/>
          </a:xfrm>
          <a:prstGeom prst="roundRect">
            <a:avLst>
              <a:gd name="adj" fmla="val 4865"/>
            </a:avLst>
          </a:prstGeom>
          <a:solidFill>
            <a:srgbClr val="22314A"/>
          </a:solidFill>
          <a:ln w="12700">
            <a:solidFill>
              <a:srgbClr val="CCA338"/>
            </a:solidFill>
            <a:prstDash val="solid"/>
          </a:ln>
        </p:spPr>
      </p:sp>
      <p:sp>
        <p:nvSpPr>
          <p:cNvPr id="16" name="Text 14"/>
          <p:cNvSpPr/>
          <p:nvPr/>
        </p:nvSpPr>
        <p:spPr>
          <a:xfrm>
            <a:off x="941832" y="4133088"/>
            <a:ext cx="2889504" cy="256032"/>
          </a:xfrm>
          <a:prstGeom prst="rect">
            <a:avLst/>
          </a:prstGeom>
          <a:noFill/>
          <a:ln/>
        </p:spPr>
        <p:txBody>
          <a:bodyPr wrap="square" lIns="0" tIns="0" rIns="0" bIns="0" rtlCol="0" anchor="ctr"/>
          <a:lstStyle/>
          <a:p>
            <a:pPr indent="0" marL="0">
              <a:buNone/>
            </a:pPr>
            <a:r>
              <a:rPr lang="en-US" sz="1000" b="1" spc="100" kern="0" dirty="0">
                <a:solidFill>
                  <a:srgbClr val="CCA338"/>
                </a:solidFill>
                <a:latin typeface="Calibri" pitchFamily="34" charset="0"/>
                <a:ea typeface="Calibri" pitchFamily="34" charset="-122"/>
                <a:cs typeface="Calibri" pitchFamily="34" charset="-120"/>
              </a:rPr>
              <a:t>THE PAID-TO-JOIN ENGINE</a:t>
            </a:r>
            <a:endParaRPr lang="en-US" sz="1000" dirty="0"/>
          </a:p>
        </p:txBody>
      </p:sp>
      <p:sp>
        <p:nvSpPr>
          <p:cNvPr id="17" name="Text 15"/>
          <p:cNvSpPr/>
          <p:nvPr/>
        </p:nvSpPr>
        <p:spPr>
          <a:xfrm>
            <a:off x="941832" y="4389120"/>
            <a:ext cx="1371600" cy="384048"/>
          </a:xfrm>
          <a:prstGeom prst="rect">
            <a:avLst/>
          </a:prstGeom>
          <a:noFill/>
          <a:ln/>
        </p:spPr>
        <p:txBody>
          <a:bodyPr wrap="square" lIns="0" tIns="0" rIns="0" bIns="0"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~60%</a:t>
            </a:r>
            <a:endParaRPr lang="en-US" sz="2200" dirty="0"/>
          </a:p>
        </p:txBody>
      </p:sp>
      <p:sp>
        <p:nvSpPr>
          <p:cNvPr id="18" name="Text 16"/>
          <p:cNvSpPr/>
          <p:nvPr/>
        </p:nvSpPr>
        <p:spPr>
          <a:xfrm>
            <a:off x="2194560" y="4443984"/>
            <a:ext cx="1691640" cy="274320"/>
          </a:xfrm>
          <a:prstGeom prst="rect">
            <a:avLst/>
          </a:prstGeom>
          <a:noFill/>
          <a:ln/>
        </p:spPr>
        <p:txBody>
          <a:bodyPr wrap="square" lIns="0" tIns="0" rIns="0" bIns="0" rtlCol="0" anchor="ctr"/>
          <a:lstStyle/>
          <a:p>
            <a:pPr indent="0" marL="0">
              <a:buNone/>
            </a:pPr>
            <a:r>
              <a:rPr lang="en-US" sz="900" dirty="0">
                <a:solidFill>
                  <a:srgbClr val="6F82A0"/>
                </a:solidFill>
                <a:latin typeface="Calibri" pitchFamily="34" charset="0"/>
                <a:ea typeface="Calibri" pitchFamily="34" charset="-122"/>
                <a:cs typeface="Calibri" pitchFamily="34" charset="-120"/>
              </a:rPr>
              <a:t>of year-one users</a:t>
            </a:r>
            <a:endParaRPr lang="en-US" sz="900" dirty="0"/>
          </a:p>
        </p:txBody>
      </p:sp>
      <p:sp>
        <p:nvSpPr>
          <p:cNvPr id="19" name="Text 17"/>
          <p:cNvSpPr/>
          <p:nvPr/>
        </p:nvSpPr>
        <p:spPr>
          <a:xfrm>
            <a:off x="941832" y="4791456"/>
            <a:ext cx="2889504" cy="822960"/>
          </a:xfrm>
          <a:prstGeom prst="rect">
            <a:avLst/>
          </a:prstGeom>
          <a:noFill/>
          <a:ln/>
        </p:spPr>
        <p:txBody>
          <a:bodyPr wrap="square" lIns="0" tIns="0" rIns="0" bIns="0" rtlCol="0" anchor="ctr"/>
          <a:lstStyle/>
          <a:p>
            <a:pPr indent="0" marL="0">
              <a:lnSpc>
                <a:spcPts val="1300"/>
              </a:lnSpc>
              <a:buNone/>
            </a:pPr>
            <a:r>
              <a:rPr lang="en-US" sz="980" dirty="0">
                <a:solidFill>
                  <a:srgbClr val="E4E9F1"/>
                </a:solidFill>
                <a:latin typeface="Calibri" pitchFamily="34" charset="0"/>
                <a:ea typeface="Calibri" pitchFamily="34" charset="-122"/>
                <a:cs typeface="Calibri" pitchFamily="34" charset="-120"/>
              </a:rPr>
              <a:t>Our own paid-to-join programme. Exactly what it is, how it works, the pricing and the sharing trick are kept secret and shared only after a secrecy agreement is signed.</a:t>
            </a:r>
            <a:endParaRPr lang="en-US" sz="980" dirty="0"/>
          </a:p>
        </p:txBody>
      </p:sp>
      <p:sp>
        <p:nvSpPr>
          <p:cNvPr id="20" name="Shape 18"/>
          <p:cNvSpPr/>
          <p:nvPr/>
        </p:nvSpPr>
        <p:spPr>
          <a:xfrm>
            <a:off x="4361688" y="3977640"/>
            <a:ext cx="3401568" cy="1691640"/>
          </a:xfrm>
          <a:prstGeom prst="roundRect">
            <a:avLst>
              <a:gd name="adj" fmla="val 4865"/>
            </a:avLst>
          </a:prstGeom>
          <a:solidFill>
            <a:srgbClr val="0F1728"/>
          </a:solidFill>
          <a:ln w="12700">
            <a:solidFill>
              <a:srgbClr val="2E3F5C"/>
            </a:solidFill>
            <a:prstDash val="solid"/>
          </a:ln>
        </p:spPr>
      </p:sp>
      <p:sp>
        <p:nvSpPr>
          <p:cNvPr id="21" name="Text 19"/>
          <p:cNvSpPr/>
          <p:nvPr/>
        </p:nvSpPr>
        <p:spPr>
          <a:xfrm>
            <a:off x="4617720" y="4133088"/>
            <a:ext cx="2889504" cy="256032"/>
          </a:xfrm>
          <a:prstGeom prst="rect">
            <a:avLst/>
          </a:prstGeom>
          <a:noFill/>
          <a:ln/>
        </p:spPr>
        <p:txBody>
          <a:bodyPr wrap="square" lIns="0" tIns="0" rIns="0" bIns="0" rtlCol="0" anchor="ctr"/>
          <a:lstStyle/>
          <a:p>
            <a:pPr indent="0" marL="0">
              <a:buNone/>
            </a:pPr>
            <a:r>
              <a:rPr lang="en-US" sz="1000" b="1" spc="100" kern="0" dirty="0">
                <a:solidFill>
                  <a:srgbClr val="8FA0B8"/>
                </a:solidFill>
                <a:latin typeface="Calibri" pitchFamily="34" charset="0"/>
                <a:ea typeface="Calibri" pitchFamily="34" charset="-122"/>
                <a:cs typeface="Calibri" pitchFamily="34" charset="-120"/>
              </a:rPr>
              <a:t>FREE APPS + WORD OF MOUTH</a:t>
            </a:r>
            <a:endParaRPr lang="en-US" sz="1000" dirty="0"/>
          </a:p>
        </p:txBody>
      </p:sp>
      <p:sp>
        <p:nvSpPr>
          <p:cNvPr id="22" name="Text 20"/>
          <p:cNvSpPr/>
          <p:nvPr/>
        </p:nvSpPr>
        <p:spPr>
          <a:xfrm>
            <a:off x="4617720" y="4389120"/>
            <a:ext cx="1371600" cy="384048"/>
          </a:xfrm>
          <a:prstGeom prst="rect">
            <a:avLst/>
          </a:prstGeom>
          <a:noFill/>
          <a:ln/>
        </p:spPr>
        <p:txBody>
          <a:bodyPr wrap="square" lIns="0" tIns="0" rIns="0" bIns="0"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~25%</a:t>
            </a:r>
            <a:endParaRPr lang="en-US" sz="2200" dirty="0"/>
          </a:p>
        </p:txBody>
      </p:sp>
      <p:sp>
        <p:nvSpPr>
          <p:cNvPr id="23" name="Text 21"/>
          <p:cNvSpPr/>
          <p:nvPr/>
        </p:nvSpPr>
        <p:spPr>
          <a:xfrm>
            <a:off x="5870448" y="4443984"/>
            <a:ext cx="1691640" cy="274320"/>
          </a:xfrm>
          <a:prstGeom prst="rect">
            <a:avLst/>
          </a:prstGeom>
          <a:noFill/>
          <a:ln/>
        </p:spPr>
        <p:txBody>
          <a:bodyPr wrap="square" lIns="0" tIns="0" rIns="0" bIns="0" rtlCol="0" anchor="ctr"/>
          <a:lstStyle/>
          <a:p>
            <a:pPr indent="0" marL="0">
              <a:buNone/>
            </a:pPr>
            <a:r>
              <a:rPr lang="en-US" sz="900" dirty="0">
                <a:solidFill>
                  <a:srgbClr val="6F82A0"/>
                </a:solidFill>
                <a:latin typeface="Calibri" pitchFamily="34" charset="0"/>
                <a:ea typeface="Calibri" pitchFamily="34" charset="-122"/>
                <a:cs typeface="Calibri" pitchFamily="34" charset="-120"/>
              </a:rPr>
              <a:t>of year-one users</a:t>
            </a:r>
            <a:endParaRPr lang="en-US" sz="900" dirty="0"/>
          </a:p>
        </p:txBody>
      </p:sp>
      <p:sp>
        <p:nvSpPr>
          <p:cNvPr id="24" name="Text 22"/>
          <p:cNvSpPr/>
          <p:nvPr/>
        </p:nvSpPr>
        <p:spPr>
          <a:xfrm>
            <a:off x="4617720" y="4791456"/>
            <a:ext cx="2889504" cy="822960"/>
          </a:xfrm>
          <a:prstGeom prst="rect">
            <a:avLst/>
          </a:prstGeom>
          <a:noFill/>
          <a:ln/>
        </p:spPr>
        <p:txBody>
          <a:bodyPr wrap="square" lIns="0" tIns="0" rIns="0" bIns="0" rtlCol="0" anchor="ctr"/>
          <a:lstStyle/>
          <a:p>
            <a:pPr indent="0" marL="0">
              <a:lnSpc>
                <a:spcPts val="1300"/>
              </a:lnSpc>
              <a:buNone/>
            </a:pPr>
            <a:r>
              <a:rPr lang="en-US" sz="980" dirty="0">
                <a:solidFill>
                  <a:srgbClr val="8FA0B8"/>
                </a:solidFill>
                <a:latin typeface="Calibri" pitchFamily="34" charset="0"/>
                <a:ea typeface="Calibri" pitchFamily="34" charset="-122"/>
                <a:cs typeface="Calibri" pitchFamily="34" charset="-120"/>
              </a:rPr>
              <a:t>Chatting, watching and shopping are free and genuinely useful. That is what turns a one-time visitor into someone who stays.</a:t>
            </a:r>
            <a:endParaRPr lang="en-US" sz="980" dirty="0"/>
          </a:p>
        </p:txBody>
      </p:sp>
      <p:sp>
        <p:nvSpPr>
          <p:cNvPr id="25" name="Shape 23"/>
          <p:cNvSpPr/>
          <p:nvPr/>
        </p:nvSpPr>
        <p:spPr>
          <a:xfrm>
            <a:off x="8037576" y="3977640"/>
            <a:ext cx="3401568" cy="1691640"/>
          </a:xfrm>
          <a:prstGeom prst="roundRect">
            <a:avLst>
              <a:gd name="adj" fmla="val 4865"/>
            </a:avLst>
          </a:prstGeom>
          <a:solidFill>
            <a:srgbClr val="0F1728"/>
          </a:solidFill>
          <a:ln w="12700">
            <a:solidFill>
              <a:srgbClr val="2E3F5C"/>
            </a:solidFill>
            <a:prstDash val="solid"/>
          </a:ln>
        </p:spPr>
      </p:sp>
      <p:sp>
        <p:nvSpPr>
          <p:cNvPr id="26" name="Text 24"/>
          <p:cNvSpPr/>
          <p:nvPr/>
        </p:nvSpPr>
        <p:spPr>
          <a:xfrm>
            <a:off x="8293608" y="4133088"/>
            <a:ext cx="2889504" cy="256032"/>
          </a:xfrm>
          <a:prstGeom prst="rect">
            <a:avLst/>
          </a:prstGeom>
          <a:noFill/>
          <a:ln/>
        </p:spPr>
        <p:txBody>
          <a:bodyPr wrap="square" lIns="0" tIns="0" rIns="0" bIns="0" rtlCol="0" anchor="ctr"/>
          <a:lstStyle/>
          <a:p>
            <a:pPr indent="0" marL="0">
              <a:buNone/>
            </a:pPr>
            <a:r>
              <a:rPr lang="en-US" sz="1000" b="1" spc="100" kern="0" dirty="0">
                <a:solidFill>
                  <a:srgbClr val="8FA0B8"/>
                </a:solidFill>
                <a:latin typeface="Calibri" pitchFamily="34" charset="0"/>
                <a:ea typeface="Calibri" pitchFamily="34" charset="-122"/>
                <a:cs typeface="Calibri" pitchFamily="34" charset="-120"/>
              </a:rPr>
              <a:t>APP STORES + SEARCH</a:t>
            </a:r>
            <a:endParaRPr lang="en-US" sz="1000" dirty="0"/>
          </a:p>
        </p:txBody>
      </p:sp>
      <p:sp>
        <p:nvSpPr>
          <p:cNvPr id="27" name="Text 25"/>
          <p:cNvSpPr/>
          <p:nvPr/>
        </p:nvSpPr>
        <p:spPr>
          <a:xfrm>
            <a:off x="8293608" y="4389120"/>
            <a:ext cx="1371600" cy="384048"/>
          </a:xfrm>
          <a:prstGeom prst="rect">
            <a:avLst/>
          </a:prstGeom>
          <a:noFill/>
          <a:ln/>
        </p:spPr>
        <p:txBody>
          <a:bodyPr wrap="square" lIns="0" tIns="0" rIns="0" bIns="0"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~15%</a:t>
            </a:r>
            <a:endParaRPr lang="en-US" sz="2200" dirty="0"/>
          </a:p>
        </p:txBody>
      </p:sp>
      <p:sp>
        <p:nvSpPr>
          <p:cNvPr id="28" name="Text 26"/>
          <p:cNvSpPr/>
          <p:nvPr/>
        </p:nvSpPr>
        <p:spPr>
          <a:xfrm>
            <a:off x="9546336" y="4443984"/>
            <a:ext cx="1691640" cy="274320"/>
          </a:xfrm>
          <a:prstGeom prst="rect">
            <a:avLst/>
          </a:prstGeom>
          <a:noFill/>
          <a:ln/>
        </p:spPr>
        <p:txBody>
          <a:bodyPr wrap="square" lIns="0" tIns="0" rIns="0" bIns="0" rtlCol="0" anchor="ctr"/>
          <a:lstStyle/>
          <a:p>
            <a:pPr indent="0" marL="0">
              <a:buNone/>
            </a:pPr>
            <a:r>
              <a:rPr lang="en-US" sz="900" dirty="0">
                <a:solidFill>
                  <a:srgbClr val="6F82A0"/>
                </a:solidFill>
                <a:latin typeface="Calibri" pitchFamily="34" charset="0"/>
                <a:ea typeface="Calibri" pitchFamily="34" charset="-122"/>
                <a:cs typeface="Calibri" pitchFamily="34" charset="-120"/>
              </a:rPr>
              <a:t>of year-one users</a:t>
            </a:r>
            <a:endParaRPr lang="en-US" sz="900" dirty="0"/>
          </a:p>
        </p:txBody>
      </p:sp>
      <p:sp>
        <p:nvSpPr>
          <p:cNvPr id="29" name="Text 27"/>
          <p:cNvSpPr/>
          <p:nvPr/>
        </p:nvSpPr>
        <p:spPr>
          <a:xfrm>
            <a:off x="8293608" y="4791456"/>
            <a:ext cx="2889504" cy="822960"/>
          </a:xfrm>
          <a:prstGeom prst="rect">
            <a:avLst/>
          </a:prstGeom>
          <a:noFill/>
          <a:ln/>
        </p:spPr>
        <p:txBody>
          <a:bodyPr wrap="square" lIns="0" tIns="0" rIns="0" bIns="0" rtlCol="0" anchor="ctr"/>
          <a:lstStyle/>
          <a:p>
            <a:pPr indent="0" marL="0">
              <a:lnSpc>
                <a:spcPts val="1300"/>
              </a:lnSpc>
              <a:buNone/>
            </a:pPr>
            <a:r>
              <a:rPr lang="en-US" sz="980" dirty="0">
                <a:solidFill>
                  <a:srgbClr val="8FA0B8"/>
                </a:solidFill>
                <a:latin typeface="Calibri" pitchFamily="34" charset="0"/>
                <a:ea typeface="Calibri" pitchFamily="34" charset="-122"/>
                <a:cs typeface="Calibri" pitchFamily="34" charset="-120"/>
              </a:rPr>
              <a:t>Twenty-one doors means twenty-one places people can find us in app stores and search — each for a different need. One app, many chances to be found.</a:t>
            </a:r>
            <a:endParaRPr lang="en-US" sz="980" dirty="0"/>
          </a:p>
        </p:txBody>
      </p:sp>
      <p:sp>
        <p:nvSpPr>
          <p:cNvPr id="30" name="Text 28"/>
          <p:cNvSpPr/>
          <p:nvPr/>
        </p:nvSpPr>
        <p:spPr>
          <a:xfrm>
            <a:off x="685800" y="5870448"/>
            <a:ext cx="10744200" cy="365760"/>
          </a:xfrm>
          <a:prstGeom prst="rect">
            <a:avLst/>
          </a:prstGeom>
          <a:noFill/>
          <a:ln/>
        </p:spPr>
        <p:txBody>
          <a:bodyPr wrap="square" lIns="0" tIns="0" rIns="0" bIns="0" rtlCol="0" anchor="ctr"/>
          <a:lstStyle/>
          <a:p>
            <a:pPr indent="0" marL="0">
              <a:buNone/>
            </a:pPr>
            <a:r>
              <a:rPr lang="en-US" sz="1050" i="1" dirty="0">
                <a:solidFill>
                  <a:srgbClr val="6F82A0"/>
                </a:solidFill>
                <a:latin typeface="Calibri" pitchFamily="34" charset="0"/>
                <a:ea typeface="Calibri" pitchFamily="34" charset="-122"/>
                <a:cs typeface="Calibri" pitchFamily="34" charset="-120"/>
              </a:rPr>
              <a:t>The paid-to-join engine is the heart of this business, so it is kept off these slides on purpose. We explain it fully only after a signed secrecy agreement.</a:t>
            </a:r>
            <a:endParaRPr lang="en-US" sz="1050" dirty="0"/>
          </a:p>
        </p:txBody>
      </p:sp>
      <p:sp>
        <p:nvSpPr>
          <p:cNvPr id="31" name="Text 29"/>
          <p:cNvSpPr/>
          <p:nvPr/>
        </p:nvSpPr>
        <p:spPr>
          <a:xfrm>
            <a:off x="11292840" y="6291072"/>
            <a:ext cx="457200" cy="274320"/>
          </a:xfrm>
          <a:prstGeom prst="rect">
            <a:avLst/>
          </a:prstGeom>
          <a:noFill/>
          <a:ln/>
        </p:spPr>
        <p:txBody>
          <a:bodyPr wrap="square" lIns="0" tIns="0" rIns="0" bIns="0" rtlCol="0" anchor="ctr"/>
          <a:lstStyle/>
          <a:p>
            <a:pPr algn="r" indent="0" marL="0">
              <a:buNone/>
            </a:pPr>
            <a:r>
              <a:rPr lang="en-US" sz="1000" dirty="0">
                <a:solidFill>
                  <a:srgbClr val="4A5A75"/>
                </a:solidFill>
                <a:latin typeface="Calibri" pitchFamily="34" charset="0"/>
                <a:ea typeface="Calibri" pitchFamily="34" charset="-122"/>
                <a:cs typeface="Calibri"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5F0"/>
        </a:solidFill>
      </p:bgPr>
    </p:bg>
    <p:spTree>
      <p:nvGrpSpPr>
        <p:cNvPr id="1" name=""/>
        <p:cNvGrpSpPr/>
        <p:nvPr/>
      </p:nvGrpSpPr>
      <p:grpSpPr>
        <a:xfrm>
          <a:off x="0" y="0"/>
          <a:ext cx="0" cy="0"/>
          <a:chOff x="0" y="0"/>
          <a:chExt cx="0" cy="0"/>
        </a:xfrm>
      </p:grpSpPr>
      <p:sp>
        <p:nvSpPr>
          <p:cNvPr id="2" name="Text 0"/>
          <p:cNvSpPr/>
          <p:nvPr/>
        </p:nvSpPr>
        <p:spPr>
          <a:xfrm>
            <a:off x="685800" y="384048"/>
            <a:ext cx="10789920" cy="274320"/>
          </a:xfrm>
          <a:prstGeom prst="rect">
            <a:avLst/>
          </a:prstGeom>
          <a:noFill/>
          <a:ln/>
        </p:spPr>
        <p:txBody>
          <a:bodyPr wrap="square" lIns="0" tIns="0" rIns="0" bIns="0" rtlCol="0" anchor="ctr"/>
          <a:lstStyle/>
          <a:p>
            <a:pPr indent="0" marL="0">
              <a:buNone/>
            </a:pPr>
            <a:r>
              <a:rPr lang="en-US" sz="1100" b="1" spc="220" kern="0" dirty="0">
                <a:solidFill>
                  <a:srgbClr val="CCA338"/>
                </a:solidFill>
                <a:latin typeface="Calibri" pitchFamily="34" charset="0"/>
                <a:ea typeface="Calibri" pitchFamily="34" charset="-122"/>
                <a:cs typeface="Calibri" pitchFamily="34" charset="-120"/>
              </a:rPr>
              <a:t>THE GOAL</a:t>
            </a:r>
            <a:endParaRPr lang="en-US" sz="1100" dirty="0"/>
          </a:p>
        </p:txBody>
      </p:sp>
      <p:sp>
        <p:nvSpPr>
          <p:cNvPr id="3" name="Text 1"/>
          <p:cNvSpPr/>
          <p:nvPr/>
        </p:nvSpPr>
        <p:spPr>
          <a:xfrm>
            <a:off x="685800" y="713232"/>
            <a:ext cx="10789920" cy="731520"/>
          </a:xfrm>
          <a:prstGeom prst="rect">
            <a:avLst/>
          </a:prstGeom>
          <a:noFill/>
          <a:ln/>
        </p:spPr>
        <p:txBody>
          <a:bodyPr wrap="square" lIns="0" tIns="0" rIns="0" bIns="0" rtlCol="0" anchor="ctr"/>
          <a:lstStyle/>
          <a:p>
            <a:pPr indent="0" marL="0">
              <a:buNone/>
            </a:pPr>
            <a:r>
              <a:rPr lang="en-US" sz="3300" b="1" dirty="0">
                <a:solidFill>
                  <a:srgbClr val="1A2640"/>
                </a:solidFill>
                <a:latin typeface="Cambria" pitchFamily="34" charset="0"/>
                <a:ea typeface="Cambria" pitchFamily="34" charset="-122"/>
                <a:cs typeface="Cambria" pitchFamily="34" charset="-120"/>
              </a:rPr>
              <a:t>2,00,000 paying people in twelve months</a:t>
            </a:r>
            <a:endParaRPr lang="en-US" sz="3300" dirty="0"/>
          </a:p>
        </p:txBody>
      </p:sp>
      <p:graphicFrame>
        <p:nvGraphicFramePr>
          <p:cNvPr id="4" name="Chart 0" descr=""/>
          <p:cNvGraphicFramePr/>
          <p:nvPr/>
        </p:nvGraphicFramePr>
        <p:xfrm>
          <a:off x="640080" y="1691640"/>
          <a:ext cx="5806440" cy="3200400"/>
        </p:xfrm>
        <a:graphic xmlns:a="http://schemas.openxmlformats.org/drawingml/2006/main">
          <a:graphicData uri="http://schemas.openxmlformats.org/drawingml/2006/chart">
            <c:chart xmlns:c="http://schemas.openxmlformats.org/drawingml/2006/chart" r:id="rId1"/>
          </a:graphicData>
        </a:graphic>
      </p:graphicFrame>
      <p:sp>
        <p:nvSpPr>
          <p:cNvPr id="5" name="Text 2"/>
          <p:cNvSpPr/>
          <p:nvPr/>
        </p:nvSpPr>
        <p:spPr>
          <a:xfrm>
            <a:off x="6720840" y="1737360"/>
            <a:ext cx="4754880" cy="274320"/>
          </a:xfrm>
          <a:prstGeom prst="rect">
            <a:avLst/>
          </a:prstGeom>
          <a:noFill/>
          <a:ln/>
        </p:spPr>
        <p:txBody>
          <a:bodyPr wrap="square" lIns="0" tIns="0" rIns="0" bIns="0" rtlCol="0" anchor="ctr"/>
          <a:lstStyle/>
          <a:p>
            <a:pPr indent="0" marL="0">
              <a:buNone/>
            </a:pPr>
            <a:r>
              <a:rPr lang="en-US" sz="1300" b="1" dirty="0">
                <a:solidFill>
                  <a:srgbClr val="1A2640"/>
                </a:solidFill>
                <a:latin typeface="Calibri" pitchFamily="34" charset="0"/>
                <a:ea typeface="Calibri" pitchFamily="34" charset="-122"/>
                <a:cs typeface="Calibri" pitchFamily="34" charset="-120"/>
              </a:rPr>
              <a:t>How the number is assembled</a:t>
            </a:r>
            <a:endParaRPr lang="en-US" sz="1300" dirty="0"/>
          </a:p>
        </p:txBody>
      </p:sp>
      <p:sp>
        <p:nvSpPr>
          <p:cNvPr id="6" name="Shape 3"/>
          <p:cNvSpPr/>
          <p:nvPr/>
        </p:nvSpPr>
        <p:spPr>
          <a:xfrm>
            <a:off x="6720840" y="2103120"/>
            <a:ext cx="4709160" cy="621792"/>
          </a:xfrm>
          <a:prstGeom prst="roundRect">
            <a:avLst>
              <a:gd name="adj" fmla="val 13235"/>
            </a:avLst>
          </a:prstGeom>
          <a:solidFill>
            <a:srgbClr val="FFFFFF"/>
          </a:solidFill>
          <a:ln w="12700">
            <a:solidFill>
              <a:srgbClr val="D9D5CC"/>
            </a:solidFill>
            <a:prstDash val="solid"/>
          </a:ln>
        </p:spPr>
      </p:sp>
      <p:sp>
        <p:nvSpPr>
          <p:cNvPr id="7" name="Text 4"/>
          <p:cNvSpPr/>
          <p:nvPr/>
        </p:nvSpPr>
        <p:spPr>
          <a:xfrm>
            <a:off x="6949440" y="2148840"/>
            <a:ext cx="3200400" cy="530352"/>
          </a:xfrm>
          <a:prstGeom prst="rect">
            <a:avLst/>
          </a:prstGeom>
          <a:noFill/>
          <a:ln/>
        </p:spPr>
        <p:txBody>
          <a:bodyPr wrap="square" lIns="0" tIns="0" rIns="0" bIns="0" rtlCol="0" anchor="ctr"/>
          <a:lstStyle/>
          <a:p>
            <a:pPr indent="0" marL="0">
              <a:lnSpc>
                <a:spcPts val="1300"/>
              </a:lnSpc>
              <a:buNone/>
            </a:pPr>
            <a:r>
              <a:rPr lang="en-US" sz="1080" dirty="0">
                <a:solidFill>
                  <a:srgbClr val="3D4A5C"/>
                </a:solidFill>
                <a:latin typeface="Calibri" pitchFamily="34" charset="0"/>
                <a:ea typeface="Calibri" pitchFamily="34" charset="-122"/>
                <a:cs typeface="Calibri" pitchFamily="34" charset="-120"/>
              </a:rPr>
              <a:t>Joined through our ground and online push</a:t>
            </a:r>
            <a:endParaRPr lang="en-US" sz="1080" dirty="0"/>
          </a:p>
        </p:txBody>
      </p:sp>
      <p:sp>
        <p:nvSpPr>
          <p:cNvPr id="8" name="Text 5"/>
          <p:cNvSpPr/>
          <p:nvPr/>
        </p:nvSpPr>
        <p:spPr>
          <a:xfrm>
            <a:off x="10149840" y="2148840"/>
            <a:ext cx="1097280" cy="530352"/>
          </a:xfrm>
          <a:prstGeom prst="rect">
            <a:avLst/>
          </a:prstGeom>
          <a:noFill/>
          <a:ln/>
        </p:spPr>
        <p:txBody>
          <a:bodyPr wrap="square" lIns="0" tIns="0" rIns="0" bIns="0" rtlCol="0" anchor="ctr"/>
          <a:lstStyle/>
          <a:p>
            <a:pPr algn="r" indent="0" marL="0">
              <a:buNone/>
            </a:pPr>
            <a:r>
              <a:rPr lang="en-US" sz="1600" b="1" dirty="0">
                <a:solidFill>
                  <a:srgbClr val="CCA338"/>
                </a:solidFill>
                <a:latin typeface="Cambria" pitchFamily="34" charset="0"/>
                <a:ea typeface="Cambria" pitchFamily="34" charset="-122"/>
                <a:cs typeface="Cambria" pitchFamily="34" charset="-120"/>
              </a:rPr>
              <a:t>1,20,000</a:t>
            </a:r>
            <a:endParaRPr lang="en-US" sz="1600" dirty="0"/>
          </a:p>
        </p:txBody>
      </p:sp>
      <p:sp>
        <p:nvSpPr>
          <p:cNvPr id="9" name="Shape 6"/>
          <p:cNvSpPr/>
          <p:nvPr/>
        </p:nvSpPr>
        <p:spPr>
          <a:xfrm>
            <a:off x="6720840" y="2834640"/>
            <a:ext cx="4709160" cy="621792"/>
          </a:xfrm>
          <a:prstGeom prst="roundRect">
            <a:avLst>
              <a:gd name="adj" fmla="val 13235"/>
            </a:avLst>
          </a:prstGeom>
          <a:solidFill>
            <a:srgbClr val="FFFFFF"/>
          </a:solidFill>
          <a:ln w="12700">
            <a:solidFill>
              <a:srgbClr val="D9D5CC"/>
            </a:solidFill>
            <a:prstDash val="solid"/>
          </a:ln>
        </p:spPr>
      </p:sp>
      <p:sp>
        <p:nvSpPr>
          <p:cNvPr id="10" name="Text 7"/>
          <p:cNvSpPr/>
          <p:nvPr/>
        </p:nvSpPr>
        <p:spPr>
          <a:xfrm>
            <a:off x="6949440" y="2880360"/>
            <a:ext cx="3200400" cy="530352"/>
          </a:xfrm>
          <a:prstGeom prst="rect">
            <a:avLst/>
          </a:prstGeom>
          <a:noFill/>
          <a:ln/>
        </p:spPr>
        <p:txBody>
          <a:bodyPr wrap="square" lIns="0" tIns="0" rIns="0" bIns="0" rtlCol="0" anchor="ctr"/>
          <a:lstStyle/>
          <a:p>
            <a:pPr indent="0" marL="0">
              <a:lnSpc>
                <a:spcPts val="1300"/>
              </a:lnSpc>
              <a:buNone/>
            </a:pPr>
            <a:r>
              <a:rPr lang="en-US" sz="1080" dirty="0">
                <a:solidFill>
                  <a:srgbClr val="3D4A5C"/>
                </a:solidFill>
                <a:latin typeface="Calibri" pitchFamily="34" charset="0"/>
                <a:ea typeface="Calibri" pitchFamily="34" charset="-122"/>
                <a:cs typeface="Calibri" pitchFamily="34" charset="-120"/>
              </a:rPr>
              <a:t>Joined because a member told them</a:t>
            </a:r>
            <a:endParaRPr lang="en-US" sz="1080" dirty="0"/>
          </a:p>
        </p:txBody>
      </p:sp>
      <p:sp>
        <p:nvSpPr>
          <p:cNvPr id="11" name="Text 8"/>
          <p:cNvSpPr/>
          <p:nvPr/>
        </p:nvSpPr>
        <p:spPr>
          <a:xfrm>
            <a:off x="10149840" y="2880360"/>
            <a:ext cx="1097280" cy="530352"/>
          </a:xfrm>
          <a:prstGeom prst="rect">
            <a:avLst/>
          </a:prstGeom>
          <a:noFill/>
          <a:ln/>
        </p:spPr>
        <p:txBody>
          <a:bodyPr wrap="square" lIns="0" tIns="0" rIns="0" bIns="0" rtlCol="0" anchor="ctr"/>
          <a:lstStyle/>
          <a:p>
            <a:pPr algn="r" indent="0" marL="0">
              <a:buNone/>
            </a:pPr>
            <a:r>
              <a:rPr lang="en-US" sz="1600" b="1" dirty="0">
                <a:solidFill>
                  <a:srgbClr val="CCA338"/>
                </a:solidFill>
                <a:latin typeface="Cambria" pitchFamily="34" charset="0"/>
                <a:ea typeface="Cambria" pitchFamily="34" charset="-122"/>
                <a:cs typeface="Cambria" pitchFamily="34" charset="-120"/>
              </a:rPr>
              <a:t>50,000</a:t>
            </a:r>
            <a:endParaRPr lang="en-US" sz="1600" dirty="0"/>
          </a:p>
        </p:txBody>
      </p:sp>
      <p:sp>
        <p:nvSpPr>
          <p:cNvPr id="12" name="Shape 9"/>
          <p:cNvSpPr/>
          <p:nvPr/>
        </p:nvSpPr>
        <p:spPr>
          <a:xfrm>
            <a:off x="6720840" y="3566160"/>
            <a:ext cx="4709160" cy="621792"/>
          </a:xfrm>
          <a:prstGeom prst="roundRect">
            <a:avLst>
              <a:gd name="adj" fmla="val 13235"/>
            </a:avLst>
          </a:prstGeom>
          <a:solidFill>
            <a:srgbClr val="FFFFFF"/>
          </a:solidFill>
          <a:ln w="12700">
            <a:solidFill>
              <a:srgbClr val="D9D5CC"/>
            </a:solidFill>
            <a:prstDash val="solid"/>
          </a:ln>
        </p:spPr>
      </p:sp>
      <p:sp>
        <p:nvSpPr>
          <p:cNvPr id="13" name="Text 10"/>
          <p:cNvSpPr/>
          <p:nvPr/>
        </p:nvSpPr>
        <p:spPr>
          <a:xfrm>
            <a:off x="6949440" y="3611880"/>
            <a:ext cx="3200400" cy="530352"/>
          </a:xfrm>
          <a:prstGeom prst="rect">
            <a:avLst/>
          </a:prstGeom>
          <a:noFill/>
          <a:ln/>
        </p:spPr>
        <p:txBody>
          <a:bodyPr wrap="square" lIns="0" tIns="0" rIns="0" bIns="0" rtlCol="0" anchor="ctr"/>
          <a:lstStyle/>
          <a:p>
            <a:pPr indent="0" marL="0">
              <a:lnSpc>
                <a:spcPts val="1300"/>
              </a:lnSpc>
              <a:buNone/>
            </a:pPr>
            <a:r>
              <a:rPr lang="en-US" sz="1080" dirty="0">
                <a:solidFill>
                  <a:srgbClr val="3D4A5C"/>
                </a:solidFill>
                <a:latin typeface="Calibri" pitchFamily="34" charset="0"/>
                <a:ea typeface="Calibri" pitchFamily="34" charset="-122"/>
                <a:cs typeface="Calibri" pitchFamily="34" charset="-120"/>
              </a:rPr>
              <a:t>Found us in app stores and search</a:t>
            </a:r>
            <a:endParaRPr lang="en-US" sz="1080" dirty="0"/>
          </a:p>
        </p:txBody>
      </p:sp>
      <p:sp>
        <p:nvSpPr>
          <p:cNvPr id="14" name="Text 11"/>
          <p:cNvSpPr/>
          <p:nvPr/>
        </p:nvSpPr>
        <p:spPr>
          <a:xfrm>
            <a:off x="10149840" y="3611880"/>
            <a:ext cx="1097280" cy="530352"/>
          </a:xfrm>
          <a:prstGeom prst="rect">
            <a:avLst/>
          </a:prstGeom>
          <a:noFill/>
          <a:ln/>
        </p:spPr>
        <p:txBody>
          <a:bodyPr wrap="square" lIns="0" tIns="0" rIns="0" bIns="0" rtlCol="0" anchor="ctr"/>
          <a:lstStyle/>
          <a:p>
            <a:pPr algn="r" indent="0" marL="0">
              <a:buNone/>
            </a:pPr>
            <a:r>
              <a:rPr lang="en-US" sz="1600" b="1" dirty="0">
                <a:solidFill>
                  <a:srgbClr val="CCA338"/>
                </a:solidFill>
                <a:latin typeface="Cambria" pitchFamily="34" charset="0"/>
                <a:ea typeface="Cambria" pitchFamily="34" charset="-122"/>
                <a:cs typeface="Cambria" pitchFamily="34" charset="-120"/>
              </a:rPr>
              <a:t>30,000</a:t>
            </a:r>
            <a:endParaRPr lang="en-US" sz="1600" dirty="0"/>
          </a:p>
        </p:txBody>
      </p:sp>
      <p:sp>
        <p:nvSpPr>
          <p:cNvPr id="15" name="Shape 12"/>
          <p:cNvSpPr/>
          <p:nvPr/>
        </p:nvSpPr>
        <p:spPr>
          <a:xfrm>
            <a:off x="6720840" y="4297680"/>
            <a:ext cx="4709160" cy="566928"/>
          </a:xfrm>
          <a:prstGeom prst="roundRect">
            <a:avLst>
              <a:gd name="adj" fmla="val 14516"/>
            </a:avLst>
          </a:prstGeom>
          <a:solidFill>
            <a:srgbClr val="1A2640"/>
          </a:solidFill>
          <a:ln/>
        </p:spPr>
      </p:sp>
      <p:sp>
        <p:nvSpPr>
          <p:cNvPr id="16" name="Text 13"/>
          <p:cNvSpPr/>
          <p:nvPr/>
        </p:nvSpPr>
        <p:spPr>
          <a:xfrm>
            <a:off x="6949440" y="4297680"/>
            <a:ext cx="2560320" cy="566928"/>
          </a:xfrm>
          <a:prstGeom prst="rect">
            <a:avLst/>
          </a:prstGeom>
          <a:noFill/>
          <a:ln/>
        </p:spPr>
        <p:txBody>
          <a:bodyPr wrap="square" lIns="0" tIns="0" rIns="0" bIns="0"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Year-one target</a:t>
            </a:r>
            <a:endParaRPr lang="en-US" sz="1200" dirty="0"/>
          </a:p>
        </p:txBody>
      </p:sp>
      <p:sp>
        <p:nvSpPr>
          <p:cNvPr id="17" name="Text 14"/>
          <p:cNvSpPr/>
          <p:nvPr/>
        </p:nvSpPr>
        <p:spPr>
          <a:xfrm>
            <a:off x="9601200" y="4297680"/>
            <a:ext cx="1645920" cy="566928"/>
          </a:xfrm>
          <a:prstGeom prst="rect">
            <a:avLst/>
          </a:prstGeom>
          <a:noFill/>
          <a:ln/>
        </p:spPr>
        <p:txBody>
          <a:bodyPr wrap="square" lIns="0" tIns="0" rIns="0" bIns="0" rtlCol="0" anchor="ctr"/>
          <a:lstStyle/>
          <a:p>
            <a:pPr algn="r" indent="0" marL="0">
              <a:buNone/>
            </a:pPr>
            <a:r>
              <a:rPr lang="en-US" sz="1900" b="1" dirty="0">
                <a:solidFill>
                  <a:srgbClr val="CCA338"/>
                </a:solidFill>
                <a:latin typeface="Cambria" pitchFamily="34" charset="0"/>
                <a:ea typeface="Cambria" pitchFamily="34" charset="-122"/>
                <a:cs typeface="Cambria" pitchFamily="34" charset="-120"/>
              </a:rPr>
              <a:t>2,00,000</a:t>
            </a:r>
            <a:endParaRPr lang="en-US" sz="1900" dirty="0"/>
          </a:p>
        </p:txBody>
      </p:sp>
      <p:sp>
        <p:nvSpPr>
          <p:cNvPr id="18" name="Text 15"/>
          <p:cNvSpPr/>
          <p:nvPr/>
        </p:nvSpPr>
        <p:spPr>
          <a:xfrm>
            <a:off x="685800" y="5138928"/>
            <a:ext cx="10744200" cy="685800"/>
          </a:xfrm>
          <a:prstGeom prst="rect">
            <a:avLst/>
          </a:prstGeom>
          <a:noFill/>
          <a:ln/>
        </p:spPr>
        <p:txBody>
          <a:bodyPr wrap="square" lIns="0" tIns="0" rIns="0" bIns="0" rtlCol="0" anchor="ctr"/>
          <a:lstStyle/>
          <a:p>
            <a:pPr indent="0" marL="0">
              <a:lnSpc>
                <a:spcPts val="1700"/>
              </a:lnSpc>
              <a:buNone/>
            </a:pPr>
            <a:r>
              <a:rPr lang="en-US" sz="1200" dirty="0">
                <a:solidFill>
                  <a:srgbClr val="3D4A5C"/>
                </a:solidFill>
                <a:latin typeface="Calibri" pitchFamily="34" charset="0"/>
                <a:ea typeface="Calibri" pitchFamily="34" charset="-122"/>
                <a:cs typeface="Calibri" pitchFamily="34" charset="-120"/>
              </a:rPr>
              <a:t>Every one of these two lakh people pays ₹2,000. The free users they bring with them — family, friends, voters — are a separate, much bigger crowd that we have NOT counted here or in any money number. We checked ten lakh in our own working; two lakh is the safe figure we will stand behind. That is about 16,700 a month, most of them later in the year.</a:t>
            </a:r>
            <a:endParaRPr lang="en-US" sz="1200" dirty="0"/>
          </a:p>
        </p:txBody>
      </p:sp>
      <p:sp>
        <p:nvSpPr>
          <p:cNvPr id="19" name="Text 16"/>
          <p:cNvSpPr/>
          <p:nvPr/>
        </p:nvSpPr>
        <p:spPr>
          <a:xfrm>
            <a:off x="685800" y="5925312"/>
            <a:ext cx="10744200" cy="274320"/>
          </a:xfrm>
          <a:prstGeom prst="rect">
            <a:avLst/>
          </a:prstGeom>
          <a:noFill/>
          <a:ln/>
        </p:spPr>
        <p:txBody>
          <a:bodyPr wrap="square" lIns="0" tIns="0" rIns="0" bIns="0" rtlCol="0" anchor="ctr"/>
          <a:lstStyle/>
          <a:p>
            <a:pPr indent="0" marL="0">
              <a:buNone/>
            </a:pPr>
            <a:r>
              <a:rPr lang="en-US" sz="950" i="1" dirty="0">
                <a:solidFill>
                  <a:srgbClr val="9A9284"/>
                </a:solidFill>
                <a:latin typeface="Calibri" pitchFamily="34" charset="0"/>
                <a:ea typeface="Calibri" pitchFamily="34" charset="-122"/>
                <a:cs typeface="Calibri" pitchFamily="34" charset="-120"/>
              </a:rPr>
              <a:t>This is a plan, not a promise. The workings are open to see, and our accountant checks them before anyone acts on them.</a:t>
            </a:r>
            <a:endParaRPr lang="en-US" sz="950" dirty="0"/>
          </a:p>
        </p:txBody>
      </p:sp>
      <p:sp>
        <p:nvSpPr>
          <p:cNvPr id="21" name="Text 17"/>
          <p:cNvSpPr/>
          <p:nvPr/>
        </p:nvSpPr>
        <p:spPr>
          <a:xfrm>
            <a:off x="11292840" y="6291072"/>
            <a:ext cx="457200" cy="274320"/>
          </a:xfrm>
          <a:prstGeom prst="rect">
            <a:avLst/>
          </a:prstGeom>
          <a:noFill/>
          <a:ln/>
        </p:spPr>
        <p:txBody>
          <a:bodyPr wrap="square" lIns="0" tIns="0" rIns="0" bIns="0" rtlCol="0" anchor="ctr"/>
          <a:lstStyle/>
          <a:p>
            <a:pPr algn="r" indent="0" marL="0">
              <a:buNone/>
            </a:pPr>
            <a:r>
              <a:rPr lang="en-US" sz="1000" dirty="0">
                <a:solidFill>
                  <a:srgbClr val="A9A296"/>
                </a:solidFill>
                <a:latin typeface="Calibri" pitchFamily="34" charset="0"/>
                <a:ea typeface="Calibri" pitchFamily="34" charset="-122"/>
                <a:cs typeface="Calibri"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5F0"/>
        </a:solidFill>
      </p:bgPr>
    </p:bg>
    <p:spTree>
      <p:nvGrpSpPr>
        <p:cNvPr id="1" name=""/>
        <p:cNvGrpSpPr/>
        <p:nvPr/>
      </p:nvGrpSpPr>
      <p:grpSpPr>
        <a:xfrm>
          <a:off x="0" y="0"/>
          <a:ext cx="0" cy="0"/>
          <a:chOff x="0" y="0"/>
          <a:chExt cx="0" cy="0"/>
        </a:xfrm>
      </p:grpSpPr>
      <p:sp>
        <p:nvSpPr>
          <p:cNvPr id="2" name="Text 0"/>
          <p:cNvSpPr/>
          <p:nvPr/>
        </p:nvSpPr>
        <p:spPr>
          <a:xfrm>
            <a:off x="685800" y="384048"/>
            <a:ext cx="10789920" cy="274320"/>
          </a:xfrm>
          <a:prstGeom prst="rect">
            <a:avLst/>
          </a:prstGeom>
          <a:noFill/>
          <a:ln/>
        </p:spPr>
        <p:txBody>
          <a:bodyPr wrap="square" lIns="0" tIns="0" rIns="0" bIns="0" rtlCol="0" anchor="ctr"/>
          <a:lstStyle/>
          <a:p>
            <a:pPr indent="0" marL="0">
              <a:buNone/>
            </a:pPr>
            <a:r>
              <a:rPr lang="en-US" sz="1100" b="1" spc="220" kern="0" dirty="0">
                <a:solidFill>
                  <a:srgbClr val="CCA338"/>
                </a:solidFill>
                <a:latin typeface="Calibri" pitchFamily="34" charset="0"/>
                <a:ea typeface="Calibri" pitchFamily="34" charset="-122"/>
                <a:cs typeface="Calibri" pitchFamily="34" charset="-120"/>
              </a:rPr>
              <a:t>THE MONEY</a:t>
            </a:r>
            <a:endParaRPr lang="en-US" sz="1100" dirty="0"/>
          </a:p>
        </p:txBody>
      </p:sp>
      <p:sp>
        <p:nvSpPr>
          <p:cNvPr id="3" name="Text 1"/>
          <p:cNvSpPr/>
          <p:nvPr/>
        </p:nvSpPr>
        <p:spPr>
          <a:xfrm>
            <a:off x="685800" y="713232"/>
            <a:ext cx="10789920" cy="731520"/>
          </a:xfrm>
          <a:prstGeom prst="rect">
            <a:avLst/>
          </a:prstGeom>
          <a:noFill/>
          <a:ln/>
        </p:spPr>
        <p:txBody>
          <a:bodyPr wrap="square" lIns="0" tIns="0" rIns="0" bIns="0" rtlCol="0" anchor="ctr"/>
          <a:lstStyle/>
          <a:p>
            <a:pPr indent="0" marL="0">
              <a:buNone/>
            </a:pPr>
            <a:r>
              <a:rPr lang="en-US" sz="3300" b="1" dirty="0">
                <a:solidFill>
                  <a:srgbClr val="1A2640"/>
                </a:solidFill>
                <a:latin typeface="Cambria" pitchFamily="34" charset="0"/>
                <a:ea typeface="Cambria" pitchFamily="34" charset="-122"/>
                <a:cs typeface="Cambria" pitchFamily="34" charset="-120"/>
              </a:rPr>
              <a:t>₹2,000 in. ₹1,767 of it is ours.</a:t>
            </a:r>
            <a:endParaRPr lang="en-US" sz="3300" dirty="0"/>
          </a:p>
        </p:txBody>
      </p:sp>
      <p:sp>
        <p:nvSpPr>
          <p:cNvPr id="4" name="Shape 2"/>
          <p:cNvSpPr/>
          <p:nvPr/>
        </p:nvSpPr>
        <p:spPr>
          <a:xfrm>
            <a:off x="685800" y="1645920"/>
            <a:ext cx="5760720" cy="4114800"/>
          </a:xfrm>
          <a:prstGeom prst="roundRect">
            <a:avLst>
              <a:gd name="adj" fmla="val 2000"/>
            </a:avLst>
          </a:prstGeom>
          <a:solidFill>
            <a:srgbClr val="FFFFFF"/>
          </a:solidFill>
          <a:ln w="12700">
            <a:solidFill>
              <a:srgbClr val="D9D5CC"/>
            </a:solidFill>
            <a:prstDash val="solid"/>
          </a:ln>
        </p:spPr>
      </p:sp>
      <p:sp>
        <p:nvSpPr>
          <p:cNvPr id="5" name="Text 3"/>
          <p:cNvSpPr/>
          <p:nvPr/>
        </p:nvSpPr>
        <p:spPr>
          <a:xfrm>
            <a:off x="960120" y="1828800"/>
            <a:ext cx="5212080" cy="274320"/>
          </a:xfrm>
          <a:prstGeom prst="rect">
            <a:avLst/>
          </a:prstGeom>
          <a:noFill/>
          <a:ln/>
        </p:spPr>
        <p:txBody>
          <a:bodyPr wrap="square" lIns="0" tIns="0" rIns="0" bIns="0" rtlCol="0" anchor="ctr"/>
          <a:lstStyle/>
          <a:p>
            <a:pPr indent="0" marL="0">
              <a:buNone/>
            </a:pPr>
            <a:r>
              <a:rPr lang="en-US" sz="1300" b="1" dirty="0">
                <a:solidFill>
                  <a:srgbClr val="1A2640"/>
                </a:solidFill>
                <a:latin typeface="Calibri" pitchFamily="34" charset="0"/>
                <a:ea typeface="Calibri" pitchFamily="34" charset="-122"/>
                <a:cs typeface="Calibri" pitchFamily="34" charset="-120"/>
              </a:rPr>
              <a:t>What one person is worth to us</a:t>
            </a:r>
            <a:endParaRPr lang="en-US" sz="1300" dirty="0"/>
          </a:p>
        </p:txBody>
      </p:sp>
      <p:sp>
        <p:nvSpPr>
          <p:cNvPr id="6" name="Text 4"/>
          <p:cNvSpPr/>
          <p:nvPr/>
        </p:nvSpPr>
        <p:spPr>
          <a:xfrm>
            <a:off x="960120" y="2212848"/>
            <a:ext cx="3931920" cy="402336"/>
          </a:xfrm>
          <a:prstGeom prst="rect">
            <a:avLst/>
          </a:prstGeom>
          <a:noFill/>
          <a:ln/>
        </p:spPr>
        <p:txBody>
          <a:bodyPr wrap="square" lIns="0" tIns="0" rIns="0" bIns="0" rtlCol="0" anchor="ctr"/>
          <a:lstStyle/>
          <a:p>
            <a:pPr indent="0" marL="0">
              <a:lnSpc>
                <a:spcPts val="1300"/>
              </a:lnSpc>
              <a:buNone/>
            </a:pPr>
            <a:r>
              <a:rPr lang="en-US" sz="1080" dirty="0">
                <a:solidFill>
                  <a:srgbClr val="3D4A5C"/>
                </a:solidFill>
                <a:latin typeface="Calibri" pitchFamily="34" charset="0"/>
                <a:ea typeface="Calibri" pitchFamily="34" charset="-122"/>
                <a:cs typeface="Calibri" pitchFamily="34" charset="-120"/>
              </a:rPr>
              <a:t>Joining fee (GST added on top, paid to govt)</a:t>
            </a:r>
            <a:endParaRPr lang="en-US" sz="1080" dirty="0"/>
          </a:p>
        </p:txBody>
      </p:sp>
      <p:sp>
        <p:nvSpPr>
          <p:cNvPr id="7" name="Text 5"/>
          <p:cNvSpPr/>
          <p:nvPr/>
        </p:nvSpPr>
        <p:spPr>
          <a:xfrm>
            <a:off x="4892040" y="2212848"/>
            <a:ext cx="1325880" cy="402336"/>
          </a:xfrm>
          <a:prstGeom prst="rect">
            <a:avLst/>
          </a:prstGeom>
          <a:noFill/>
          <a:ln/>
        </p:spPr>
        <p:txBody>
          <a:bodyPr wrap="square" lIns="0" tIns="0" rIns="0" bIns="0" rtlCol="0" anchor="ctr"/>
          <a:lstStyle/>
          <a:p>
            <a:pPr algn="r" indent="0" marL="0">
              <a:buNone/>
            </a:pPr>
            <a:r>
              <a:rPr lang="en-US" sz="1200" b="1" dirty="0">
                <a:solidFill>
                  <a:srgbClr val="1A2640"/>
                </a:solidFill>
                <a:latin typeface="Calibri" pitchFamily="34" charset="0"/>
                <a:ea typeface="Calibri" pitchFamily="34" charset="-122"/>
                <a:cs typeface="Calibri" pitchFamily="34" charset="-120"/>
              </a:rPr>
              <a:t>₹2,000</a:t>
            </a:r>
            <a:endParaRPr lang="en-US" sz="1200" dirty="0"/>
          </a:p>
        </p:txBody>
      </p:sp>
      <p:sp>
        <p:nvSpPr>
          <p:cNvPr id="8" name="Shape 6"/>
          <p:cNvSpPr/>
          <p:nvPr/>
        </p:nvSpPr>
        <p:spPr>
          <a:xfrm>
            <a:off x="960120" y="2642616"/>
            <a:ext cx="5257800" cy="0"/>
          </a:xfrm>
          <a:prstGeom prst="line">
            <a:avLst/>
          </a:prstGeom>
          <a:noFill/>
          <a:ln w="12700">
            <a:solidFill>
              <a:srgbClr val="EAE6DE"/>
            </a:solidFill>
            <a:prstDash val="solid"/>
          </a:ln>
        </p:spPr>
      </p:sp>
      <p:sp>
        <p:nvSpPr>
          <p:cNvPr id="9" name="Text 7"/>
          <p:cNvSpPr/>
          <p:nvPr/>
        </p:nvSpPr>
        <p:spPr>
          <a:xfrm>
            <a:off x="960120" y="2688336"/>
            <a:ext cx="3931920" cy="402336"/>
          </a:xfrm>
          <a:prstGeom prst="rect">
            <a:avLst/>
          </a:prstGeom>
          <a:noFill/>
          <a:ln/>
        </p:spPr>
        <p:txBody>
          <a:bodyPr wrap="square" lIns="0" tIns="0" rIns="0" bIns="0" rtlCol="0" anchor="ctr"/>
          <a:lstStyle/>
          <a:p>
            <a:pPr indent="0" marL="0">
              <a:lnSpc>
                <a:spcPts val="1300"/>
              </a:lnSpc>
              <a:buNone/>
            </a:pPr>
            <a:r>
              <a:rPr lang="en-US" sz="1080" dirty="0">
                <a:solidFill>
                  <a:srgbClr val="3D4A5C"/>
                </a:solidFill>
                <a:latin typeface="Calibri" pitchFamily="34" charset="0"/>
                <a:ea typeface="Calibri" pitchFamily="34" charset="-122"/>
                <a:cs typeface="Calibri" pitchFamily="34" charset="-120"/>
              </a:rPr>
              <a:t>Card / UPI fee, ~2%</a:t>
            </a:r>
            <a:endParaRPr lang="en-US" sz="1080" dirty="0"/>
          </a:p>
        </p:txBody>
      </p:sp>
      <p:sp>
        <p:nvSpPr>
          <p:cNvPr id="10" name="Text 8"/>
          <p:cNvSpPr/>
          <p:nvPr/>
        </p:nvSpPr>
        <p:spPr>
          <a:xfrm>
            <a:off x="4892040" y="2688336"/>
            <a:ext cx="1325880" cy="402336"/>
          </a:xfrm>
          <a:prstGeom prst="rect">
            <a:avLst/>
          </a:prstGeom>
          <a:noFill/>
          <a:ln/>
        </p:spPr>
        <p:txBody>
          <a:bodyPr wrap="square" lIns="0" tIns="0" rIns="0" bIns="0" rtlCol="0" anchor="ctr"/>
          <a:lstStyle/>
          <a:p>
            <a:pPr algn="r" indent="0" marL="0">
              <a:buNone/>
            </a:pPr>
            <a:r>
              <a:rPr lang="en-US" sz="1200" b="1" dirty="0">
                <a:solidFill>
                  <a:srgbClr val="1A2640"/>
                </a:solidFill>
                <a:latin typeface="Calibri" pitchFamily="34" charset="0"/>
                <a:ea typeface="Calibri" pitchFamily="34" charset="-122"/>
                <a:cs typeface="Calibri" pitchFamily="34" charset="-120"/>
              </a:rPr>
              <a:t>–₹47</a:t>
            </a:r>
            <a:endParaRPr lang="en-US" sz="1200" dirty="0"/>
          </a:p>
        </p:txBody>
      </p:sp>
      <p:sp>
        <p:nvSpPr>
          <p:cNvPr id="11" name="Shape 9"/>
          <p:cNvSpPr/>
          <p:nvPr/>
        </p:nvSpPr>
        <p:spPr>
          <a:xfrm>
            <a:off x="960120" y="3118104"/>
            <a:ext cx="5257800" cy="0"/>
          </a:xfrm>
          <a:prstGeom prst="line">
            <a:avLst/>
          </a:prstGeom>
          <a:noFill/>
          <a:ln w="12700">
            <a:solidFill>
              <a:srgbClr val="EAE6DE"/>
            </a:solidFill>
            <a:prstDash val="solid"/>
          </a:ln>
        </p:spPr>
      </p:sp>
      <p:sp>
        <p:nvSpPr>
          <p:cNvPr id="12" name="Text 10"/>
          <p:cNvSpPr/>
          <p:nvPr/>
        </p:nvSpPr>
        <p:spPr>
          <a:xfrm>
            <a:off x="960120" y="3163824"/>
            <a:ext cx="3931920" cy="402336"/>
          </a:xfrm>
          <a:prstGeom prst="rect">
            <a:avLst/>
          </a:prstGeom>
          <a:noFill/>
          <a:ln/>
        </p:spPr>
        <p:txBody>
          <a:bodyPr wrap="square" lIns="0" tIns="0" rIns="0" bIns="0" rtlCol="0" anchor="ctr"/>
          <a:lstStyle/>
          <a:p>
            <a:pPr indent="0" marL="0">
              <a:lnSpc>
                <a:spcPts val="1300"/>
              </a:lnSpc>
              <a:buNone/>
            </a:pPr>
            <a:r>
              <a:rPr lang="en-US" sz="1080" dirty="0">
                <a:solidFill>
                  <a:srgbClr val="3D4A5C"/>
                </a:solidFill>
                <a:latin typeface="Calibri" pitchFamily="34" charset="0"/>
                <a:ea typeface="Calibri" pitchFamily="34" charset="-122"/>
                <a:cs typeface="Calibri" pitchFamily="34" charset="-120"/>
              </a:rPr>
              <a:t>Video, storage, playback, AI scoring, ID check</a:t>
            </a:r>
            <a:endParaRPr lang="en-US" sz="1080" dirty="0"/>
          </a:p>
        </p:txBody>
      </p:sp>
      <p:sp>
        <p:nvSpPr>
          <p:cNvPr id="13" name="Text 11"/>
          <p:cNvSpPr/>
          <p:nvPr/>
        </p:nvSpPr>
        <p:spPr>
          <a:xfrm>
            <a:off x="4892040" y="3163824"/>
            <a:ext cx="1325880" cy="402336"/>
          </a:xfrm>
          <a:prstGeom prst="rect">
            <a:avLst/>
          </a:prstGeom>
          <a:noFill/>
          <a:ln/>
        </p:spPr>
        <p:txBody>
          <a:bodyPr wrap="square" lIns="0" tIns="0" rIns="0" bIns="0" rtlCol="0" anchor="ctr"/>
          <a:lstStyle/>
          <a:p>
            <a:pPr algn="r" indent="0" marL="0">
              <a:buNone/>
            </a:pPr>
            <a:r>
              <a:rPr lang="en-US" sz="1200" b="1" dirty="0">
                <a:solidFill>
                  <a:srgbClr val="1A2640"/>
                </a:solidFill>
                <a:latin typeface="Calibri" pitchFamily="34" charset="0"/>
                <a:ea typeface="Calibri" pitchFamily="34" charset="-122"/>
                <a:cs typeface="Calibri" pitchFamily="34" charset="-120"/>
              </a:rPr>
              <a:t>–₹61</a:t>
            </a:r>
            <a:endParaRPr lang="en-US" sz="1200" dirty="0"/>
          </a:p>
        </p:txBody>
      </p:sp>
      <p:sp>
        <p:nvSpPr>
          <p:cNvPr id="14" name="Shape 12"/>
          <p:cNvSpPr/>
          <p:nvPr/>
        </p:nvSpPr>
        <p:spPr>
          <a:xfrm>
            <a:off x="960120" y="3593592"/>
            <a:ext cx="5257800" cy="0"/>
          </a:xfrm>
          <a:prstGeom prst="line">
            <a:avLst/>
          </a:prstGeom>
          <a:noFill/>
          <a:ln w="12700">
            <a:solidFill>
              <a:srgbClr val="EAE6DE"/>
            </a:solidFill>
            <a:prstDash val="solid"/>
          </a:ln>
        </p:spPr>
      </p:sp>
      <p:sp>
        <p:nvSpPr>
          <p:cNvPr id="15" name="Text 13"/>
          <p:cNvSpPr/>
          <p:nvPr/>
        </p:nvSpPr>
        <p:spPr>
          <a:xfrm>
            <a:off x="960120" y="3639312"/>
            <a:ext cx="3931920" cy="402336"/>
          </a:xfrm>
          <a:prstGeom prst="rect">
            <a:avLst/>
          </a:prstGeom>
          <a:noFill/>
          <a:ln/>
        </p:spPr>
        <p:txBody>
          <a:bodyPr wrap="square" lIns="0" tIns="0" rIns="0" bIns="0" rtlCol="0" anchor="ctr"/>
          <a:lstStyle/>
          <a:p>
            <a:pPr indent="0" marL="0">
              <a:lnSpc>
                <a:spcPts val="1300"/>
              </a:lnSpc>
              <a:buNone/>
            </a:pPr>
            <a:r>
              <a:rPr lang="en-US" sz="1080" dirty="0">
                <a:solidFill>
                  <a:srgbClr val="3D4A5C"/>
                </a:solidFill>
                <a:latin typeface="Calibri" pitchFamily="34" charset="0"/>
                <a:ea typeface="Calibri" pitchFamily="34" charset="-122"/>
                <a:cs typeface="Calibri" pitchFamily="34" charset="-120"/>
              </a:rPr>
              <a:t>Support, disputes, refunds</a:t>
            </a:r>
            <a:endParaRPr lang="en-US" sz="1080" dirty="0"/>
          </a:p>
        </p:txBody>
      </p:sp>
      <p:sp>
        <p:nvSpPr>
          <p:cNvPr id="16" name="Text 14"/>
          <p:cNvSpPr/>
          <p:nvPr/>
        </p:nvSpPr>
        <p:spPr>
          <a:xfrm>
            <a:off x="4892040" y="3639312"/>
            <a:ext cx="1325880" cy="402336"/>
          </a:xfrm>
          <a:prstGeom prst="rect">
            <a:avLst/>
          </a:prstGeom>
          <a:noFill/>
          <a:ln/>
        </p:spPr>
        <p:txBody>
          <a:bodyPr wrap="square" lIns="0" tIns="0" rIns="0" bIns="0" rtlCol="0" anchor="ctr"/>
          <a:lstStyle/>
          <a:p>
            <a:pPr algn="r" indent="0" marL="0">
              <a:buNone/>
            </a:pPr>
            <a:r>
              <a:rPr lang="en-US" sz="1200" b="1" dirty="0">
                <a:solidFill>
                  <a:srgbClr val="1A2640"/>
                </a:solidFill>
                <a:latin typeface="Calibri" pitchFamily="34" charset="0"/>
                <a:ea typeface="Calibri" pitchFamily="34" charset="-122"/>
                <a:cs typeface="Calibri" pitchFamily="34" charset="-120"/>
              </a:rPr>
              <a:t>–₹25</a:t>
            </a:r>
            <a:endParaRPr lang="en-US" sz="1200" dirty="0"/>
          </a:p>
        </p:txBody>
      </p:sp>
      <p:sp>
        <p:nvSpPr>
          <p:cNvPr id="17" name="Shape 15"/>
          <p:cNvSpPr/>
          <p:nvPr/>
        </p:nvSpPr>
        <p:spPr>
          <a:xfrm>
            <a:off x="960120" y="4069080"/>
            <a:ext cx="5257800" cy="0"/>
          </a:xfrm>
          <a:prstGeom prst="line">
            <a:avLst/>
          </a:prstGeom>
          <a:noFill/>
          <a:ln w="12700">
            <a:solidFill>
              <a:srgbClr val="EAE6DE"/>
            </a:solidFill>
            <a:prstDash val="solid"/>
          </a:ln>
        </p:spPr>
      </p:sp>
      <p:sp>
        <p:nvSpPr>
          <p:cNvPr id="18" name="Text 16"/>
          <p:cNvSpPr/>
          <p:nvPr/>
        </p:nvSpPr>
        <p:spPr>
          <a:xfrm>
            <a:off x="960120" y="4114800"/>
            <a:ext cx="3931920" cy="402336"/>
          </a:xfrm>
          <a:prstGeom prst="rect">
            <a:avLst/>
          </a:prstGeom>
          <a:noFill/>
          <a:ln/>
        </p:spPr>
        <p:txBody>
          <a:bodyPr wrap="square" lIns="0" tIns="0" rIns="0" bIns="0" rtlCol="0" anchor="ctr"/>
          <a:lstStyle/>
          <a:p>
            <a:pPr indent="0" marL="0">
              <a:lnSpc>
                <a:spcPts val="1300"/>
              </a:lnSpc>
              <a:buNone/>
            </a:pPr>
            <a:r>
              <a:rPr lang="en-US" sz="1080" dirty="0">
                <a:solidFill>
                  <a:srgbClr val="3D4A5C"/>
                </a:solidFill>
                <a:latin typeface="Calibri" pitchFamily="34" charset="0"/>
                <a:ea typeface="Calibri" pitchFamily="34" charset="-122"/>
                <a:cs typeface="Calibri" pitchFamily="34" charset="-120"/>
              </a:rPr>
              <a:t>Winners' pool — a set 5% of what we collect</a:t>
            </a:r>
            <a:endParaRPr lang="en-US" sz="1080" dirty="0"/>
          </a:p>
        </p:txBody>
      </p:sp>
      <p:sp>
        <p:nvSpPr>
          <p:cNvPr id="19" name="Text 17"/>
          <p:cNvSpPr/>
          <p:nvPr/>
        </p:nvSpPr>
        <p:spPr>
          <a:xfrm>
            <a:off x="4892040" y="4114800"/>
            <a:ext cx="1325880" cy="402336"/>
          </a:xfrm>
          <a:prstGeom prst="rect">
            <a:avLst/>
          </a:prstGeom>
          <a:noFill/>
          <a:ln/>
        </p:spPr>
        <p:txBody>
          <a:bodyPr wrap="square" lIns="0" tIns="0" rIns="0" bIns="0" rtlCol="0" anchor="ctr"/>
          <a:lstStyle/>
          <a:p>
            <a:pPr algn="r" indent="0" marL="0">
              <a:buNone/>
            </a:pPr>
            <a:r>
              <a:rPr lang="en-US" sz="1200" b="1" dirty="0">
                <a:solidFill>
                  <a:srgbClr val="1A2640"/>
                </a:solidFill>
                <a:latin typeface="Calibri" pitchFamily="34" charset="0"/>
                <a:ea typeface="Calibri" pitchFamily="34" charset="-122"/>
                <a:cs typeface="Calibri" pitchFamily="34" charset="-120"/>
              </a:rPr>
              <a:t>–₹100</a:t>
            </a:r>
            <a:endParaRPr lang="en-US" sz="1200" dirty="0"/>
          </a:p>
        </p:txBody>
      </p:sp>
      <p:sp>
        <p:nvSpPr>
          <p:cNvPr id="20" name="Shape 18"/>
          <p:cNvSpPr/>
          <p:nvPr/>
        </p:nvSpPr>
        <p:spPr>
          <a:xfrm>
            <a:off x="960120" y="4544568"/>
            <a:ext cx="5257800" cy="0"/>
          </a:xfrm>
          <a:prstGeom prst="line">
            <a:avLst/>
          </a:prstGeom>
          <a:noFill/>
          <a:ln w="12700">
            <a:solidFill>
              <a:srgbClr val="EAE6DE"/>
            </a:solidFill>
            <a:prstDash val="solid"/>
          </a:ln>
        </p:spPr>
      </p:sp>
      <p:sp>
        <p:nvSpPr>
          <p:cNvPr id="21" name="Text 19"/>
          <p:cNvSpPr/>
          <p:nvPr/>
        </p:nvSpPr>
        <p:spPr>
          <a:xfrm>
            <a:off x="960120" y="4590288"/>
            <a:ext cx="3931920" cy="402336"/>
          </a:xfrm>
          <a:prstGeom prst="rect">
            <a:avLst/>
          </a:prstGeom>
          <a:noFill/>
          <a:ln/>
        </p:spPr>
        <p:txBody>
          <a:bodyPr wrap="square" lIns="0" tIns="0" rIns="0" bIns="0" rtlCol="0" anchor="ctr"/>
          <a:lstStyle/>
          <a:p>
            <a:pPr indent="0" marL="0">
              <a:lnSpc>
                <a:spcPts val="1300"/>
              </a:lnSpc>
              <a:buNone/>
            </a:pPr>
            <a:r>
              <a:rPr lang="en-US" sz="1080" b="1" dirty="0">
                <a:solidFill>
                  <a:srgbClr val="1A2640"/>
                </a:solidFill>
                <a:latin typeface="Calibri" pitchFamily="34" charset="0"/>
                <a:ea typeface="Calibri" pitchFamily="34" charset="-122"/>
                <a:cs typeface="Calibri" pitchFamily="34" charset="-120"/>
              </a:rPr>
              <a:t>What we keep per person</a:t>
            </a:r>
            <a:endParaRPr lang="en-US" sz="1080" dirty="0"/>
          </a:p>
        </p:txBody>
      </p:sp>
      <p:sp>
        <p:nvSpPr>
          <p:cNvPr id="22" name="Text 20"/>
          <p:cNvSpPr/>
          <p:nvPr/>
        </p:nvSpPr>
        <p:spPr>
          <a:xfrm>
            <a:off x="4892040" y="4590288"/>
            <a:ext cx="1325880" cy="402336"/>
          </a:xfrm>
          <a:prstGeom prst="rect">
            <a:avLst/>
          </a:prstGeom>
          <a:noFill/>
          <a:ln/>
        </p:spPr>
        <p:txBody>
          <a:bodyPr wrap="square" lIns="0" tIns="0" rIns="0" bIns="0" rtlCol="0" anchor="ctr"/>
          <a:lstStyle/>
          <a:p>
            <a:pPr algn="r" indent="0" marL="0">
              <a:buNone/>
            </a:pPr>
            <a:r>
              <a:rPr lang="en-US" sz="1200" b="1" dirty="0">
                <a:solidFill>
                  <a:srgbClr val="CCA338"/>
                </a:solidFill>
                <a:latin typeface="Calibri" pitchFamily="34" charset="0"/>
                <a:ea typeface="Calibri" pitchFamily="34" charset="-122"/>
                <a:cs typeface="Calibri" pitchFamily="34" charset="-120"/>
              </a:rPr>
              <a:t>₹1,767</a:t>
            </a:r>
            <a:endParaRPr lang="en-US" sz="1200" dirty="0"/>
          </a:p>
        </p:txBody>
      </p:sp>
      <p:sp>
        <p:nvSpPr>
          <p:cNvPr id="23" name="Text 21"/>
          <p:cNvSpPr/>
          <p:nvPr/>
        </p:nvSpPr>
        <p:spPr>
          <a:xfrm>
            <a:off x="960120" y="5120640"/>
            <a:ext cx="5212080" cy="548640"/>
          </a:xfrm>
          <a:prstGeom prst="rect">
            <a:avLst/>
          </a:prstGeom>
          <a:noFill/>
          <a:ln/>
        </p:spPr>
        <p:txBody>
          <a:bodyPr wrap="square" lIns="0" tIns="0" rIns="0" bIns="0" rtlCol="0" anchor="ctr"/>
          <a:lstStyle/>
          <a:p>
            <a:pPr indent="0" marL="0">
              <a:lnSpc>
                <a:spcPts val="1300"/>
              </a:lnSpc>
              <a:buNone/>
            </a:pPr>
            <a:r>
              <a:rPr lang="en-US" sz="1020" dirty="0">
                <a:solidFill>
                  <a:srgbClr val="6B7280"/>
                </a:solidFill>
                <a:latin typeface="Calibri" pitchFamily="34" charset="0"/>
                <a:ea typeface="Calibri" pitchFamily="34" charset="-122"/>
                <a:cs typeface="Calibri" pitchFamily="34" charset="-120"/>
              </a:rPr>
              <a:t>Winners are bought out, not given a cut. One or two per event sell us their work for a set sum, paid from a pool we declare as a share of what we collect — never a fixed prize promised before anyone has paid. We usually spend less than the 5% we set aside.</a:t>
            </a:r>
            <a:endParaRPr lang="en-US" sz="1020" dirty="0"/>
          </a:p>
        </p:txBody>
      </p:sp>
      <p:sp>
        <p:nvSpPr>
          <p:cNvPr id="24" name="Text 22"/>
          <p:cNvSpPr/>
          <p:nvPr/>
        </p:nvSpPr>
        <p:spPr>
          <a:xfrm>
            <a:off x="6720840" y="1737360"/>
            <a:ext cx="4709160" cy="274320"/>
          </a:xfrm>
          <a:prstGeom prst="rect">
            <a:avLst/>
          </a:prstGeom>
          <a:noFill/>
          <a:ln/>
        </p:spPr>
        <p:txBody>
          <a:bodyPr wrap="square" lIns="0" tIns="0" rIns="0" bIns="0" rtlCol="0" anchor="ctr"/>
          <a:lstStyle/>
          <a:p>
            <a:pPr indent="0" marL="0">
              <a:buNone/>
            </a:pPr>
            <a:r>
              <a:rPr lang="en-US" sz="1300" b="1" dirty="0">
                <a:solidFill>
                  <a:srgbClr val="1A2640"/>
                </a:solidFill>
                <a:latin typeface="Calibri" pitchFamily="34" charset="0"/>
                <a:ea typeface="Calibri" pitchFamily="34" charset="-122"/>
                <a:cs typeface="Calibri" pitchFamily="34" charset="-120"/>
              </a:rPr>
              <a:t>Fixed cost, year one</a:t>
            </a:r>
            <a:endParaRPr lang="en-US" sz="1300" dirty="0"/>
          </a:p>
        </p:txBody>
      </p:sp>
      <p:sp>
        <p:nvSpPr>
          <p:cNvPr id="25" name="Text 23"/>
          <p:cNvSpPr/>
          <p:nvPr/>
        </p:nvSpPr>
        <p:spPr>
          <a:xfrm>
            <a:off x="6720840" y="2121408"/>
            <a:ext cx="3291840" cy="329184"/>
          </a:xfrm>
          <a:prstGeom prst="rect">
            <a:avLst/>
          </a:prstGeom>
          <a:noFill/>
          <a:ln/>
        </p:spPr>
        <p:txBody>
          <a:bodyPr wrap="square" lIns="0" tIns="0" rIns="0" bIns="0" rtlCol="0" anchor="ctr"/>
          <a:lstStyle/>
          <a:p>
            <a:pPr indent="0" marL="0">
              <a:buNone/>
            </a:pPr>
            <a:r>
              <a:rPr lang="en-US" sz="1050" dirty="0">
                <a:solidFill>
                  <a:srgbClr val="3D4A5C"/>
                </a:solidFill>
                <a:latin typeface="Calibri" pitchFamily="34" charset="0"/>
                <a:ea typeface="Calibri" pitchFamily="34" charset="-122"/>
                <a:cs typeface="Calibri" pitchFamily="34" charset="-120"/>
              </a:rPr>
              <a:t>Ground and online joining drive</a:t>
            </a:r>
            <a:endParaRPr lang="en-US" sz="1050" dirty="0"/>
          </a:p>
        </p:txBody>
      </p:sp>
      <p:sp>
        <p:nvSpPr>
          <p:cNvPr id="26" name="Text 24"/>
          <p:cNvSpPr/>
          <p:nvPr/>
        </p:nvSpPr>
        <p:spPr>
          <a:xfrm>
            <a:off x="10012680" y="2121408"/>
            <a:ext cx="1371600" cy="329184"/>
          </a:xfrm>
          <a:prstGeom prst="rect">
            <a:avLst/>
          </a:prstGeom>
          <a:noFill/>
          <a:ln/>
        </p:spPr>
        <p:txBody>
          <a:bodyPr wrap="square" lIns="0" tIns="0" rIns="0" bIns="0" rtlCol="0" anchor="ctr"/>
          <a:lstStyle/>
          <a:p>
            <a:pPr algn="r" indent="0" marL="0">
              <a:buNone/>
            </a:pPr>
            <a:r>
              <a:rPr lang="en-US" sz="1130" b="1" dirty="0">
                <a:solidFill>
                  <a:srgbClr val="1A2640"/>
                </a:solidFill>
                <a:latin typeface="Calibri" pitchFamily="34" charset="0"/>
                <a:ea typeface="Calibri" pitchFamily="34" charset="-122"/>
                <a:cs typeface="Calibri" pitchFamily="34" charset="-120"/>
              </a:rPr>
              <a:t>₹2.0 cr</a:t>
            </a:r>
            <a:endParaRPr lang="en-US" sz="1130" dirty="0"/>
          </a:p>
        </p:txBody>
      </p:sp>
      <p:sp>
        <p:nvSpPr>
          <p:cNvPr id="27" name="Shape 25"/>
          <p:cNvSpPr/>
          <p:nvPr/>
        </p:nvSpPr>
        <p:spPr>
          <a:xfrm>
            <a:off x="6720840" y="2468880"/>
            <a:ext cx="4663440" cy="0"/>
          </a:xfrm>
          <a:prstGeom prst="line">
            <a:avLst/>
          </a:prstGeom>
          <a:noFill/>
          <a:ln w="12700">
            <a:solidFill>
              <a:srgbClr val="EAE6DE"/>
            </a:solidFill>
            <a:prstDash val="solid"/>
          </a:ln>
        </p:spPr>
      </p:sp>
      <p:sp>
        <p:nvSpPr>
          <p:cNvPr id="28" name="Text 26"/>
          <p:cNvSpPr/>
          <p:nvPr/>
        </p:nvSpPr>
        <p:spPr>
          <a:xfrm>
            <a:off x="6720840" y="2505456"/>
            <a:ext cx="3291840" cy="329184"/>
          </a:xfrm>
          <a:prstGeom prst="rect">
            <a:avLst/>
          </a:prstGeom>
          <a:noFill/>
          <a:ln/>
        </p:spPr>
        <p:txBody>
          <a:bodyPr wrap="square" lIns="0" tIns="0" rIns="0" bIns="0" rtlCol="0" anchor="ctr"/>
          <a:lstStyle/>
          <a:p>
            <a:pPr indent="0" marL="0">
              <a:buNone/>
            </a:pPr>
            <a:r>
              <a:rPr lang="en-US" sz="1050" dirty="0">
                <a:solidFill>
                  <a:srgbClr val="3D4A5C"/>
                </a:solidFill>
                <a:latin typeface="Calibri" pitchFamily="34" charset="0"/>
                <a:ea typeface="Calibri" pitchFamily="34" charset="-122"/>
                <a:cs typeface="Calibri" pitchFamily="34" charset="-120"/>
              </a:rPr>
              <a:t>Team — four today, three hires</a:t>
            </a:r>
            <a:endParaRPr lang="en-US" sz="1050" dirty="0"/>
          </a:p>
        </p:txBody>
      </p:sp>
      <p:sp>
        <p:nvSpPr>
          <p:cNvPr id="29" name="Text 27"/>
          <p:cNvSpPr/>
          <p:nvPr/>
        </p:nvSpPr>
        <p:spPr>
          <a:xfrm>
            <a:off x="10012680" y="2505456"/>
            <a:ext cx="1371600" cy="329184"/>
          </a:xfrm>
          <a:prstGeom prst="rect">
            <a:avLst/>
          </a:prstGeom>
          <a:noFill/>
          <a:ln/>
        </p:spPr>
        <p:txBody>
          <a:bodyPr wrap="square" lIns="0" tIns="0" rIns="0" bIns="0" rtlCol="0" anchor="ctr"/>
          <a:lstStyle/>
          <a:p>
            <a:pPr algn="r" indent="0" marL="0">
              <a:buNone/>
            </a:pPr>
            <a:r>
              <a:rPr lang="en-US" sz="1130" b="1" dirty="0">
                <a:solidFill>
                  <a:srgbClr val="1A2640"/>
                </a:solidFill>
                <a:latin typeface="Calibri" pitchFamily="34" charset="0"/>
                <a:ea typeface="Calibri" pitchFamily="34" charset="-122"/>
                <a:cs typeface="Calibri" pitchFamily="34" charset="-120"/>
              </a:rPr>
              <a:t>₹1.4 cr</a:t>
            </a:r>
            <a:endParaRPr lang="en-US" sz="1130" dirty="0"/>
          </a:p>
        </p:txBody>
      </p:sp>
      <p:sp>
        <p:nvSpPr>
          <p:cNvPr id="30" name="Shape 28"/>
          <p:cNvSpPr/>
          <p:nvPr/>
        </p:nvSpPr>
        <p:spPr>
          <a:xfrm>
            <a:off x="6720840" y="2852928"/>
            <a:ext cx="4663440" cy="0"/>
          </a:xfrm>
          <a:prstGeom prst="line">
            <a:avLst/>
          </a:prstGeom>
          <a:noFill/>
          <a:ln w="12700">
            <a:solidFill>
              <a:srgbClr val="EAE6DE"/>
            </a:solidFill>
            <a:prstDash val="solid"/>
          </a:ln>
        </p:spPr>
      </p:sp>
      <p:sp>
        <p:nvSpPr>
          <p:cNvPr id="31" name="Text 29"/>
          <p:cNvSpPr/>
          <p:nvPr/>
        </p:nvSpPr>
        <p:spPr>
          <a:xfrm>
            <a:off x="6720840" y="2889504"/>
            <a:ext cx="3291840" cy="329184"/>
          </a:xfrm>
          <a:prstGeom prst="rect">
            <a:avLst/>
          </a:prstGeom>
          <a:noFill/>
          <a:ln/>
        </p:spPr>
        <p:txBody>
          <a:bodyPr wrap="square" lIns="0" tIns="0" rIns="0" bIns="0" rtlCol="0" anchor="ctr"/>
          <a:lstStyle/>
          <a:p>
            <a:pPr indent="0" marL="0">
              <a:buNone/>
            </a:pPr>
            <a:r>
              <a:rPr lang="en-US" sz="1050" dirty="0">
                <a:solidFill>
                  <a:srgbClr val="3D4A5C"/>
                </a:solidFill>
                <a:latin typeface="Calibri" pitchFamily="34" charset="0"/>
                <a:ea typeface="Calibri" pitchFamily="34" charset="-122"/>
                <a:cs typeface="Calibri" pitchFamily="34" charset="-120"/>
              </a:rPr>
              <a:t>Servers and the free apps</a:t>
            </a:r>
            <a:endParaRPr lang="en-US" sz="1050" dirty="0"/>
          </a:p>
        </p:txBody>
      </p:sp>
      <p:sp>
        <p:nvSpPr>
          <p:cNvPr id="32" name="Text 30"/>
          <p:cNvSpPr/>
          <p:nvPr/>
        </p:nvSpPr>
        <p:spPr>
          <a:xfrm>
            <a:off x="10012680" y="2889504"/>
            <a:ext cx="1371600" cy="329184"/>
          </a:xfrm>
          <a:prstGeom prst="rect">
            <a:avLst/>
          </a:prstGeom>
          <a:noFill/>
          <a:ln/>
        </p:spPr>
        <p:txBody>
          <a:bodyPr wrap="square" lIns="0" tIns="0" rIns="0" bIns="0" rtlCol="0" anchor="ctr"/>
          <a:lstStyle/>
          <a:p>
            <a:pPr algn="r" indent="0" marL="0">
              <a:buNone/>
            </a:pPr>
            <a:r>
              <a:rPr lang="en-US" sz="1130" b="1" dirty="0">
                <a:solidFill>
                  <a:srgbClr val="1A2640"/>
                </a:solidFill>
                <a:latin typeface="Calibri" pitchFamily="34" charset="0"/>
                <a:ea typeface="Calibri" pitchFamily="34" charset="-122"/>
                <a:cs typeface="Calibri" pitchFamily="34" charset="-120"/>
              </a:rPr>
              <a:t>₹0.6 cr</a:t>
            </a:r>
            <a:endParaRPr lang="en-US" sz="1130" dirty="0"/>
          </a:p>
        </p:txBody>
      </p:sp>
      <p:sp>
        <p:nvSpPr>
          <p:cNvPr id="33" name="Shape 31"/>
          <p:cNvSpPr/>
          <p:nvPr/>
        </p:nvSpPr>
        <p:spPr>
          <a:xfrm>
            <a:off x="6720840" y="3236976"/>
            <a:ext cx="4663440" cy="0"/>
          </a:xfrm>
          <a:prstGeom prst="line">
            <a:avLst/>
          </a:prstGeom>
          <a:noFill/>
          <a:ln w="12700">
            <a:solidFill>
              <a:srgbClr val="EAE6DE"/>
            </a:solidFill>
            <a:prstDash val="solid"/>
          </a:ln>
        </p:spPr>
      </p:sp>
      <p:sp>
        <p:nvSpPr>
          <p:cNvPr id="34" name="Text 32"/>
          <p:cNvSpPr/>
          <p:nvPr/>
        </p:nvSpPr>
        <p:spPr>
          <a:xfrm>
            <a:off x="6720840" y="3273552"/>
            <a:ext cx="3291840" cy="329184"/>
          </a:xfrm>
          <a:prstGeom prst="rect">
            <a:avLst/>
          </a:prstGeom>
          <a:noFill/>
          <a:ln/>
        </p:spPr>
        <p:txBody>
          <a:bodyPr wrap="square" lIns="0" tIns="0" rIns="0" bIns="0" rtlCol="0" anchor="ctr"/>
          <a:lstStyle/>
          <a:p>
            <a:pPr indent="0" marL="0">
              <a:buNone/>
            </a:pPr>
            <a:r>
              <a:rPr lang="en-US" sz="1050" dirty="0">
                <a:solidFill>
                  <a:srgbClr val="3D4A5C"/>
                </a:solidFill>
                <a:latin typeface="Calibri" pitchFamily="34" charset="0"/>
                <a:ea typeface="Calibri" pitchFamily="34" charset="-122"/>
                <a:cs typeface="Calibri" pitchFamily="34" charset="-120"/>
              </a:rPr>
              <a:t>Legal, accounts, rules, patents</a:t>
            </a:r>
            <a:endParaRPr lang="en-US" sz="1050" dirty="0"/>
          </a:p>
        </p:txBody>
      </p:sp>
      <p:sp>
        <p:nvSpPr>
          <p:cNvPr id="35" name="Text 33"/>
          <p:cNvSpPr/>
          <p:nvPr/>
        </p:nvSpPr>
        <p:spPr>
          <a:xfrm>
            <a:off x="10012680" y="3273552"/>
            <a:ext cx="1371600" cy="329184"/>
          </a:xfrm>
          <a:prstGeom prst="rect">
            <a:avLst/>
          </a:prstGeom>
          <a:noFill/>
          <a:ln/>
        </p:spPr>
        <p:txBody>
          <a:bodyPr wrap="square" lIns="0" tIns="0" rIns="0" bIns="0" rtlCol="0" anchor="ctr"/>
          <a:lstStyle/>
          <a:p>
            <a:pPr algn="r" indent="0" marL="0">
              <a:buNone/>
            </a:pPr>
            <a:r>
              <a:rPr lang="en-US" sz="1130" b="1" dirty="0">
                <a:solidFill>
                  <a:srgbClr val="1A2640"/>
                </a:solidFill>
                <a:latin typeface="Calibri" pitchFamily="34" charset="0"/>
                <a:ea typeface="Calibri" pitchFamily="34" charset="-122"/>
                <a:cs typeface="Calibri" pitchFamily="34" charset="-120"/>
              </a:rPr>
              <a:t>₹0.4 cr</a:t>
            </a:r>
            <a:endParaRPr lang="en-US" sz="1130" dirty="0"/>
          </a:p>
        </p:txBody>
      </p:sp>
      <p:sp>
        <p:nvSpPr>
          <p:cNvPr id="36" name="Shape 34"/>
          <p:cNvSpPr/>
          <p:nvPr/>
        </p:nvSpPr>
        <p:spPr>
          <a:xfrm>
            <a:off x="6720840" y="3621024"/>
            <a:ext cx="4663440" cy="0"/>
          </a:xfrm>
          <a:prstGeom prst="line">
            <a:avLst/>
          </a:prstGeom>
          <a:noFill/>
          <a:ln w="12700">
            <a:solidFill>
              <a:srgbClr val="EAE6DE"/>
            </a:solidFill>
            <a:prstDash val="solid"/>
          </a:ln>
        </p:spPr>
      </p:sp>
      <p:sp>
        <p:nvSpPr>
          <p:cNvPr id="37" name="Text 35"/>
          <p:cNvSpPr/>
          <p:nvPr/>
        </p:nvSpPr>
        <p:spPr>
          <a:xfrm>
            <a:off x="6720840" y="3657600"/>
            <a:ext cx="3291840" cy="329184"/>
          </a:xfrm>
          <a:prstGeom prst="rect">
            <a:avLst/>
          </a:prstGeom>
          <a:noFill/>
          <a:ln/>
        </p:spPr>
        <p:txBody>
          <a:bodyPr wrap="square" lIns="0" tIns="0" rIns="0" bIns="0" rtlCol="0" anchor="ctr"/>
          <a:lstStyle/>
          <a:p>
            <a:pPr indent="0" marL="0">
              <a:buNone/>
            </a:pPr>
            <a:r>
              <a:rPr lang="en-US" sz="1050" b="1" dirty="0">
                <a:solidFill>
                  <a:srgbClr val="1A2640"/>
                </a:solidFill>
                <a:latin typeface="Calibri" pitchFamily="34" charset="0"/>
                <a:ea typeface="Calibri" pitchFamily="34" charset="-122"/>
                <a:cs typeface="Calibri" pitchFamily="34" charset="-120"/>
              </a:rPr>
              <a:t>Total fixed</a:t>
            </a:r>
            <a:endParaRPr lang="en-US" sz="1050" dirty="0"/>
          </a:p>
        </p:txBody>
      </p:sp>
      <p:sp>
        <p:nvSpPr>
          <p:cNvPr id="38" name="Text 36"/>
          <p:cNvSpPr/>
          <p:nvPr/>
        </p:nvSpPr>
        <p:spPr>
          <a:xfrm>
            <a:off x="10012680" y="3657600"/>
            <a:ext cx="1371600" cy="329184"/>
          </a:xfrm>
          <a:prstGeom prst="rect">
            <a:avLst/>
          </a:prstGeom>
          <a:noFill/>
          <a:ln/>
        </p:spPr>
        <p:txBody>
          <a:bodyPr wrap="square" lIns="0" tIns="0" rIns="0" bIns="0" rtlCol="0" anchor="ctr"/>
          <a:lstStyle/>
          <a:p>
            <a:pPr algn="r" indent="0" marL="0">
              <a:buNone/>
            </a:pPr>
            <a:r>
              <a:rPr lang="en-US" sz="1130" b="1" dirty="0">
                <a:solidFill>
                  <a:srgbClr val="CCA338"/>
                </a:solidFill>
                <a:latin typeface="Calibri" pitchFamily="34" charset="0"/>
                <a:ea typeface="Calibri" pitchFamily="34" charset="-122"/>
                <a:cs typeface="Calibri" pitchFamily="34" charset="-120"/>
              </a:rPr>
              <a:t>₹4.4 cr</a:t>
            </a:r>
            <a:endParaRPr lang="en-US" sz="1130" dirty="0"/>
          </a:p>
        </p:txBody>
      </p:sp>
      <p:sp>
        <p:nvSpPr>
          <p:cNvPr id="39" name="Text 37"/>
          <p:cNvSpPr/>
          <p:nvPr/>
        </p:nvSpPr>
        <p:spPr>
          <a:xfrm>
            <a:off x="6720840" y="4059936"/>
            <a:ext cx="4709160" cy="457200"/>
          </a:xfrm>
          <a:prstGeom prst="rect">
            <a:avLst/>
          </a:prstGeom>
          <a:noFill/>
          <a:ln/>
        </p:spPr>
        <p:txBody>
          <a:bodyPr wrap="square" lIns="0" tIns="0" rIns="0" bIns="0" rtlCol="0" anchor="ctr"/>
          <a:lstStyle/>
          <a:p>
            <a:pPr indent="0" marL="0">
              <a:lnSpc>
                <a:spcPts val="1250"/>
              </a:lnSpc>
              <a:buNone/>
            </a:pPr>
            <a:r>
              <a:rPr lang="en-US" sz="1000" i="1" dirty="0">
                <a:solidFill>
                  <a:srgbClr val="6B7280"/>
                </a:solidFill>
                <a:latin typeface="Calibri" pitchFamily="34" charset="0"/>
                <a:ea typeface="Calibri" pitchFamily="34" charset="-122"/>
                <a:cs typeface="Calibri" pitchFamily="34" charset="-120"/>
              </a:rPr>
              <a:t>The ₹2.0 crore drive is not a guess — our own rule sets it: we never spend ₹1 unless we expect ₹20 back.</a:t>
            </a:r>
            <a:endParaRPr lang="en-US" sz="1000" dirty="0"/>
          </a:p>
        </p:txBody>
      </p:sp>
      <p:sp>
        <p:nvSpPr>
          <p:cNvPr id="40" name="Shape 38"/>
          <p:cNvSpPr/>
          <p:nvPr/>
        </p:nvSpPr>
        <p:spPr>
          <a:xfrm>
            <a:off x="6720840" y="4498848"/>
            <a:ext cx="4709160" cy="713232"/>
          </a:xfrm>
          <a:prstGeom prst="roundRect">
            <a:avLst>
              <a:gd name="adj" fmla="val 11538"/>
            </a:avLst>
          </a:prstGeom>
          <a:solidFill>
            <a:srgbClr val="FFFBF2"/>
          </a:solidFill>
          <a:ln w="12700">
            <a:solidFill>
              <a:srgbClr val="CCA338"/>
            </a:solidFill>
            <a:prstDash val="solid"/>
          </a:ln>
        </p:spPr>
      </p:sp>
      <p:sp>
        <p:nvSpPr>
          <p:cNvPr id="41" name="Text 39"/>
          <p:cNvSpPr/>
          <p:nvPr/>
        </p:nvSpPr>
        <p:spPr>
          <a:xfrm>
            <a:off x="6949440" y="4590288"/>
            <a:ext cx="1737360" cy="329184"/>
          </a:xfrm>
          <a:prstGeom prst="rect">
            <a:avLst/>
          </a:prstGeom>
          <a:noFill/>
          <a:ln/>
        </p:spPr>
        <p:txBody>
          <a:bodyPr wrap="square" lIns="0" tIns="0" rIns="0" bIns="0" rtlCol="0" anchor="ctr"/>
          <a:lstStyle/>
          <a:p>
            <a:pPr indent="0" marL="0">
              <a:buNone/>
            </a:pPr>
            <a:r>
              <a:rPr lang="en-US" sz="1800" b="1" dirty="0">
                <a:solidFill>
                  <a:srgbClr val="CCA338"/>
                </a:solidFill>
                <a:latin typeface="Cambria" pitchFamily="34" charset="0"/>
                <a:ea typeface="Cambria" pitchFamily="34" charset="-122"/>
                <a:cs typeface="Cambria" pitchFamily="34" charset="-120"/>
              </a:rPr>
              <a:t>~25,000</a:t>
            </a:r>
            <a:endParaRPr lang="en-US" sz="1800" dirty="0"/>
          </a:p>
        </p:txBody>
      </p:sp>
      <p:sp>
        <p:nvSpPr>
          <p:cNvPr id="42" name="Text 40"/>
          <p:cNvSpPr/>
          <p:nvPr/>
        </p:nvSpPr>
        <p:spPr>
          <a:xfrm>
            <a:off x="8686800" y="4599432"/>
            <a:ext cx="2606040" cy="292608"/>
          </a:xfrm>
          <a:prstGeom prst="rect">
            <a:avLst/>
          </a:prstGeom>
          <a:noFill/>
          <a:ln/>
        </p:spPr>
        <p:txBody>
          <a:bodyPr wrap="square" lIns="0" tIns="0" rIns="0" bIns="0" rtlCol="0" anchor="ctr"/>
          <a:lstStyle/>
          <a:p>
            <a:pPr indent="0" marL="0">
              <a:lnSpc>
                <a:spcPts val="1150"/>
              </a:lnSpc>
              <a:buNone/>
            </a:pPr>
            <a:r>
              <a:rPr lang="en-US" sz="1000" b="1" dirty="0">
                <a:solidFill>
                  <a:srgbClr val="1A2640"/>
                </a:solidFill>
                <a:latin typeface="Calibri" pitchFamily="34" charset="0"/>
                <a:ea typeface="Calibri" pitchFamily="34" charset="-122"/>
                <a:cs typeface="Calibri" pitchFamily="34" charset="-120"/>
              </a:rPr>
              <a:t>people to break even</a:t>
            </a:r>
            <a:endParaRPr lang="en-US" sz="1000" dirty="0"/>
          </a:p>
        </p:txBody>
      </p:sp>
      <p:sp>
        <p:nvSpPr>
          <p:cNvPr id="43" name="Text 41"/>
          <p:cNvSpPr/>
          <p:nvPr/>
        </p:nvSpPr>
        <p:spPr>
          <a:xfrm>
            <a:off x="6949440" y="4901184"/>
            <a:ext cx="4343400" cy="274320"/>
          </a:xfrm>
          <a:prstGeom prst="rect">
            <a:avLst/>
          </a:prstGeom>
          <a:noFill/>
          <a:ln/>
        </p:spPr>
        <p:txBody>
          <a:bodyPr wrap="square" lIns="0" tIns="0" rIns="0" bIns="0" rtlCol="0" anchor="ctr"/>
          <a:lstStyle/>
          <a:p>
            <a:pPr indent="0" marL="0">
              <a:lnSpc>
                <a:spcPts val="1100"/>
              </a:lnSpc>
              <a:buNone/>
            </a:pPr>
            <a:r>
              <a:rPr lang="en-US" sz="920" dirty="0">
                <a:solidFill>
                  <a:srgbClr val="6B7280"/>
                </a:solidFill>
                <a:latin typeface="Calibri" pitchFamily="34" charset="0"/>
                <a:ea typeface="Calibri" pitchFamily="34" charset="-122"/>
                <a:cs typeface="Calibri" pitchFamily="34" charset="-120"/>
              </a:rPr>
              <a:t>₹4.4cr of fixed cost ÷ ₹1,767 we keep each. Test us on this number.</a:t>
            </a:r>
            <a:endParaRPr lang="en-US" sz="920" dirty="0"/>
          </a:p>
        </p:txBody>
      </p:sp>
      <p:sp>
        <p:nvSpPr>
          <p:cNvPr id="44" name="Shape 42"/>
          <p:cNvSpPr/>
          <p:nvPr/>
        </p:nvSpPr>
        <p:spPr>
          <a:xfrm>
            <a:off x="6720840" y="5285232"/>
            <a:ext cx="4709160" cy="713232"/>
          </a:xfrm>
          <a:prstGeom prst="roundRect">
            <a:avLst>
              <a:gd name="adj" fmla="val 11538"/>
            </a:avLst>
          </a:prstGeom>
          <a:solidFill>
            <a:srgbClr val="FFFFFF"/>
          </a:solidFill>
          <a:ln w="12700">
            <a:solidFill>
              <a:srgbClr val="D9D5CC"/>
            </a:solidFill>
            <a:prstDash val="solid"/>
          </a:ln>
        </p:spPr>
      </p:sp>
      <p:sp>
        <p:nvSpPr>
          <p:cNvPr id="45" name="Text 43"/>
          <p:cNvSpPr/>
          <p:nvPr/>
        </p:nvSpPr>
        <p:spPr>
          <a:xfrm>
            <a:off x="6949440" y="5376672"/>
            <a:ext cx="1737360" cy="329184"/>
          </a:xfrm>
          <a:prstGeom prst="rect">
            <a:avLst/>
          </a:prstGeom>
          <a:noFill/>
          <a:ln/>
        </p:spPr>
        <p:txBody>
          <a:bodyPr wrap="square" lIns="0" tIns="0" rIns="0" bIns="0" rtlCol="0" anchor="ctr"/>
          <a:lstStyle/>
          <a:p>
            <a:pPr indent="0" marL="0">
              <a:buNone/>
            </a:pPr>
            <a:r>
              <a:rPr lang="en-US" sz="1800" b="1" dirty="0">
                <a:solidFill>
                  <a:srgbClr val="CCA338"/>
                </a:solidFill>
                <a:latin typeface="Cambria" pitchFamily="34" charset="0"/>
                <a:ea typeface="Cambria" pitchFamily="34" charset="-122"/>
                <a:cs typeface="Cambria" pitchFamily="34" charset="-120"/>
              </a:rPr>
              <a:t>₹23 cr</a:t>
            </a:r>
            <a:endParaRPr lang="en-US" sz="1800" dirty="0"/>
          </a:p>
        </p:txBody>
      </p:sp>
      <p:sp>
        <p:nvSpPr>
          <p:cNvPr id="46" name="Text 44"/>
          <p:cNvSpPr/>
          <p:nvPr/>
        </p:nvSpPr>
        <p:spPr>
          <a:xfrm>
            <a:off x="8686800" y="5385816"/>
            <a:ext cx="2606040" cy="292608"/>
          </a:xfrm>
          <a:prstGeom prst="rect">
            <a:avLst/>
          </a:prstGeom>
          <a:noFill/>
          <a:ln/>
        </p:spPr>
        <p:txBody>
          <a:bodyPr wrap="square" lIns="0" tIns="0" rIns="0" bIns="0" rtlCol="0" anchor="ctr"/>
          <a:lstStyle/>
          <a:p>
            <a:pPr indent="0" marL="0">
              <a:lnSpc>
                <a:spcPts val="1150"/>
              </a:lnSpc>
              <a:buNone/>
            </a:pPr>
            <a:r>
              <a:rPr lang="en-US" sz="1000" b="1" dirty="0">
                <a:solidFill>
                  <a:srgbClr val="1A2640"/>
                </a:solidFill>
                <a:latin typeface="Calibri" pitchFamily="34" charset="0"/>
                <a:ea typeface="Calibri" pitchFamily="34" charset="-122"/>
                <a:cs typeface="Calibri" pitchFamily="34" charset="-120"/>
              </a:rPr>
              <a:t>profit after tax at 2 lakh</a:t>
            </a:r>
            <a:endParaRPr lang="en-US" sz="1000" dirty="0"/>
          </a:p>
        </p:txBody>
      </p:sp>
      <p:sp>
        <p:nvSpPr>
          <p:cNvPr id="47" name="Text 45"/>
          <p:cNvSpPr/>
          <p:nvPr/>
        </p:nvSpPr>
        <p:spPr>
          <a:xfrm>
            <a:off x="6949440" y="5687568"/>
            <a:ext cx="4343400" cy="274320"/>
          </a:xfrm>
          <a:prstGeom prst="rect">
            <a:avLst/>
          </a:prstGeom>
          <a:noFill/>
          <a:ln/>
        </p:spPr>
        <p:txBody>
          <a:bodyPr wrap="square" lIns="0" tIns="0" rIns="0" bIns="0" rtlCol="0" anchor="ctr"/>
          <a:lstStyle/>
          <a:p>
            <a:pPr indent="0" marL="0">
              <a:lnSpc>
                <a:spcPts val="1100"/>
              </a:lnSpc>
              <a:buNone/>
            </a:pPr>
            <a:r>
              <a:rPr lang="en-US" sz="920" dirty="0">
                <a:solidFill>
                  <a:srgbClr val="6B7280"/>
                </a:solidFill>
                <a:latin typeface="Calibri" pitchFamily="34" charset="0"/>
                <a:ea typeface="Calibri" pitchFamily="34" charset="-122"/>
                <a:cs typeface="Calibri" pitchFamily="34" charset="-120"/>
              </a:rPr>
              <a:t>₹35.3cr kept, less ₹4.4cr cost, minus 25% tax.</a:t>
            </a:r>
            <a:endParaRPr lang="en-US" sz="920" dirty="0"/>
          </a:p>
        </p:txBody>
      </p:sp>
      <p:sp>
        <p:nvSpPr>
          <p:cNvPr id="48" name="Text 46"/>
          <p:cNvSpPr/>
          <p:nvPr/>
        </p:nvSpPr>
        <p:spPr>
          <a:xfrm>
            <a:off x="685800" y="6035040"/>
            <a:ext cx="10744200" cy="457200"/>
          </a:xfrm>
          <a:prstGeom prst="rect">
            <a:avLst/>
          </a:prstGeom>
          <a:noFill/>
          <a:ln/>
        </p:spPr>
        <p:txBody>
          <a:bodyPr wrap="square" lIns="0" tIns="0" rIns="0" bIns="0" rtlCol="0" anchor="ctr"/>
          <a:lstStyle/>
          <a:p>
            <a:pPr indent="0" marL="0">
              <a:lnSpc>
                <a:spcPts val="1150"/>
              </a:lnSpc>
              <a:buNone/>
            </a:pPr>
            <a:r>
              <a:rPr lang="en-US" sz="920" i="1" dirty="0">
                <a:solidFill>
                  <a:srgbClr val="9A9284"/>
                </a:solidFill>
                <a:latin typeface="Calibri" pitchFamily="34" charset="0"/>
                <a:ea typeface="Calibri" pitchFamily="34" charset="-122"/>
                <a:cs typeface="Calibri" pitchFamily="34" charset="-120"/>
              </a:rPr>
              <a:t>Every line can be checked. The ₹61 machine cost holds only if entries are 60 seconds, low resolution, and views are capped — all locked before launch. The card fee is 2% of the full amount collected. GST (the sales tax) is added on top of the ₹2,000 and passed to the government. Numbers to be checked by our accountant.</a:t>
            </a:r>
            <a:endParaRPr lang="en-US" sz="920" dirty="0"/>
          </a:p>
        </p:txBody>
      </p:sp>
      <p:sp>
        <p:nvSpPr>
          <p:cNvPr id="50" name="Text 47"/>
          <p:cNvSpPr/>
          <p:nvPr/>
        </p:nvSpPr>
        <p:spPr>
          <a:xfrm>
            <a:off x="11292840" y="6291072"/>
            <a:ext cx="457200" cy="274320"/>
          </a:xfrm>
          <a:prstGeom prst="rect">
            <a:avLst/>
          </a:prstGeom>
          <a:noFill/>
          <a:ln/>
        </p:spPr>
        <p:txBody>
          <a:bodyPr wrap="square" lIns="0" tIns="0" rIns="0" bIns="0" rtlCol="0" anchor="ctr"/>
          <a:lstStyle/>
          <a:p>
            <a:pPr algn="r" indent="0" marL="0">
              <a:buNone/>
            </a:pPr>
            <a:r>
              <a:rPr lang="en-US" sz="1000" dirty="0">
                <a:solidFill>
                  <a:srgbClr val="A9A296"/>
                </a:solidFill>
                <a:latin typeface="Calibri" pitchFamily="34" charset="0"/>
                <a:ea typeface="Calibri" pitchFamily="34" charset="-122"/>
                <a:cs typeface="Calibri"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A2640"/>
        </a:solidFill>
      </p:bgPr>
    </p:bg>
    <p:spTree>
      <p:nvGrpSpPr>
        <p:cNvPr id="1" name=""/>
        <p:cNvGrpSpPr/>
        <p:nvPr/>
      </p:nvGrpSpPr>
      <p:grpSpPr>
        <a:xfrm>
          <a:off x="0" y="0"/>
          <a:ext cx="0" cy="0"/>
          <a:chOff x="0" y="0"/>
          <a:chExt cx="0" cy="0"/>
        </a:xfrm>
      </p:grpSpPr>
      <p:sp>
        <p:nvSpPr>
          <p:cNvPr id="2" name="Shape 0"/>
          <p:cNvSpPr/>
          <p:nvPr/>
        </p:nvSpPr>
        <p:spPr>
          <a:xfrm>
            <a:off x="9509760" y="-2011680"/>
            <a:ext cx="5669280" cy="5669280"/>
          </a:xfrm>
          <a:prstGeom prst="ellipse">
            <a:avLst/>
          </a:prstGeom>
          <a:solidFill>
            <a:srgbClr val="0F1728"/>
          </a:solidFill>
          <a:ln/>
        </p:spPr>
      </p:sp>
      <p:sp>
        <p:nvSpPr>
          <p:cNvPr id="3" name="Shape 1"/>
          <p:cNvSpPr/>
          <p:nvPr/>
        </p:nvSpPr>
        <p:spPr>
          <a:xfrm>
            <a:off x="-1645920" y="4206240"/>
            <a:ext cx="4023360" cy="4023360"/>
          </a:xfrm>
          <a:prstGeom prst="ellipse">
            <a:avLst/>
          </a:prstGeom>
          <a:solidFill>
            <a:srgbClr val="0F1728"/>
          </a:solidFill>
          <a:ln/>
        </p:spPr>
      </p:sp>
      <p:sp>
        <p:nvSpPr>
          <p:cNvPr id="4" name="Text 2"/>
          <p:cNvSpPr/>
          <p:nvPr/>
        </p:nvSpPr>
        <p:spPr>
          <a:xfrm>
            <a:off x="685800" y="384048"/>
            <a:ext cx="10789920" cy="274320"/>
          </a:xfrm>
          <a:prstGeom prst="rect">
            <a:avLst/>
          </a:prstGeom>
          <a:noFill/>
          <a:ln/>
        </p:spPr>
        <p:txBody>
          <a:bodyPr wrap="square" lIns="0" tIns="0" rIns="0" bIns="0" rtlCol="0" anchor="ctr"/>
          <a:lstStyle/>
          <a:p>
            <a:pPr indent="0" marL="0">
              <a:buNone/>
            </a:pPr>
            <a:r>
              <a:rPr lang="en-US" sz="1100" b="1" spc="220" kern="0" dirty="0">
                <a:solidFill>
                  <a:srgbClr val="CCA338"/>
                </a:solidFill>
                <a:latin typeface="Calibri" pitchFamily="34" charset="0"/>
                <a:ea typeface="Calibri" pitchFamily="34" charset="-122"/>
                <a:cs typeface="Calibri" pitchFamily="34" charset="-120"/>
              </a:rPr>
              <a:t>EXTRA MONEY, NOT COUNTED</a:t>
            </a:r>
            <a:endParaRPr lang="en-US" sz="1100" dirty="0"/>
          </a:p>
        </p:txBody>
      </p:sp>
      <p:sp>
        <p:nvSpPr>
          <p:cNvPr id="5" name="Text 3"/>
          <p:cNvSpPr/>
          <p:nvPr/>
        </p:nvSpPr>
        <p:spPr>
          <a:xfrm>
            <a:off x="685800" y="713232"/>
            <a:ext cx="10789920" cy="731520"/>
          </a:xfrm>
          <a:prstGeom prst="rect">
            <a:avLst/>
          </a:prstGeom>
          <a:noFill/>
          <a:ln/>
        </p:spPr>
        <p:txBody>
          <a:bodyPr wrap="square" lIns="0" tIns="0" rIns="0" bIns="0" rtlCol="0" anchor="ctr"/>
          <a:lstStyle/>
          <a:p>
            <a:pPr indent="0" marL="0">
              <a:buNone/>
            </a:pPr>
            <a:r>
              <a:rPr lang="en-US" sz="3300" b="1" dirty="0">
                <a:solidFill>
                  <a:srgbClr val="FFFFFF"/>
                </a:solidFill>
                <a:latin typeface="Cambria" pitchFamily="34" charset="0"/>
                <a:ea typeface="Cambria" pitchFamily="34" charset="-122"/>
                <a:cs typeface="Cambria" pitchFamily="34" charset="-120"/>
              </a:rPr>
              <a:t>None of this money is counted yet.</a:t>
            </a:r>
            <a:endParaRPr lang="en-US" sz="3300" dirty="0"/>
          </a:p>
        </p:txBody>
      </p:sp>
      <p:sp>
        <p:nvSpPr>
          <p:cNvPr id="6" name="Text 4"/>
          <p:cNvSpPr/>
          <p:nvPr/>
        </p:nvSpPr>
        <p:spPr>
          <a:xfrm>
            <a:off x="685800" y="1536192"/>
            <a:ext cx="10744200" cy="658368"/>
          </a:xfrm>
          <a:prstGeom prst="rect">
            <a:avLst/>
          </a:prstGeom>
          <a:noFill/>
          <a:ln/>
        </p:spPr>
        <p:txBody>
          <a:bodyPr wrap="square" lIns="0" tIns="0" rIns="0" bIns="0" rtlCol="0" anchor="ctr"/>
          <a:lstStyle/>
          <a:p>
            <a:pPr indent="0" marL="0">
              <a:lnSpc>
                <a:spcPts val="2000"/>
              </a:lnSpc>
              <a:buNone/>
            </a:pPr>
            <a:r>
              <a:rPr lang="en-US" sz="1300" dirty="0">
                <a:solidFill>
                  <a:srgbClr val="C3CBD9"/>
                </a:solidFill>
                <a:latin typeface="Calibri" pitchFamily="34" charset="0"/>
                <a:ea typeface="Calibri" pitchFamily="34" charset="-122"/>
                <a:cs typeface="Calibri" pitchFamily="34" charset="-120"/>
              </a:rPr>
              <a:t>The ₹40 crore of first-year money comes from the paid-to-join engine alone. Every income line below is real and built — and we left every one of them OUT of our number, because we would rather beat a small number than explain a big one.</a:t>
            </a:r>
            <a:endParaRPr lang="en-US" sz="1300" dirty="0"/>
          </a:p>
        </p:txBody>
      </p:sp>
      <p:sp>
        <p:nvSpPr>
          <p:cNvPr id="7" name="Shape 5"/>
          <p:cNvSpPr/>
          <p:nvPr/>
        </p:nvSpPr>
        <p:spPr>
          <a:xfrm>
            <a:off x="685800" y="2377440"/>
            <a:ext cx="3401568" cy="1371600"/>
          </a:xfrm>
          <a:prstGeom prst="roundRect">
            <a:avLst>
              <a:gd name="adj" fmla="val 6000"/>
            </a:avLst>
          </a:prstGeom>
          <a:solidFill>
            <a:srgbClr val="0F1728"/>
          </a:solidFill>
          <a:ln w="12700">
            <a:solidFill>
              <a:srgbClr val="2E3F5C"/>
            </a:solidFill>
            <a:prstDash val="solid"/>
          </a:ln>
        </p:spPr>
      </p:sp>
      <p:sp>
        <p:nvSpPr>
          <p:cNvPr id="8" name="Text 6"/>
          <p:cNvSpPr/>
          <p:nvPr/>
        </p:nvSpPr>
        <p:spPr>
          <a:xfrm>
            <a:off x="941832" y="2523744"/>
            <a:ext cx="2889504" cy="292608"/>
          </a:xfrm>
          <a:prstGeom prst="rect">
            <a:avLst/>
          </a:prstGeom>
          <a:noFill/>
          <a:ln/>
        </p:spPr>
        <p:txBody>
          <a:bodyPr wrap="square" lIns="0" tIns="0" rIns="0" bIns="0" rtlCol="0" anchor="ctr"/>
          <a:lstStyle/>
          <a:p>
            <a:pPr indent="0" marL="0">
              <a:buNone/>
            </a:pPr>
            <a:r>
              <a:rPr lang="en-US" sz="1300" b="1" dirty="0">
                <a:solidFill>
                  <a:srgbClr val="CCA338"/>
                </a:solidFill>
                <a:latin typeface="Calibri" pitchFamily="34" charset="0"/>
                <a:ea typeface="Calibri" pitchFamily="34" charset="-122"/>
                <a:cs typeface="Calibri" pitchFamily="34" charset="-120"/>
              </a:rPr>
              <a:t>App subscriptions</a:t>
            </a:r>
            <a:endParaRPr lang="en-US" sz="1300" dirty="0"/>
          </a:p>
        </p:txBody>
      </p:sp>
      <p:sp>
        <p:nvSpPr>
          <p:cNvPr id="9" name="Text 7"/>
          <p:cNvSpPr/>
          <p:nvPr/>
        </p:nvSpPr>
        <p:spPr>
          <a:xfrm>
            <a:off x="941832" y="2834640"/>
            <a:ext cx="2889504" cy="822960"/>
          </a:xfrm>
          <a:prstGeom prst="rect">
            <a:avLst/>
          </a:prstGeom>
          <a:noFill/>
          <a:ln/>
        </p:spPr>
        <p:txBody>
          <a:bodyPr wrap="square" lIns="0" tIns="0" rIns="0" bIns="0" rtlCol="0" anchor="ctr"/>
          <a:lstStyle/>
          <a:p>
            <a:pPr indent="0" marL="0">
              <a:lnSpc>
                <a:spcPts val="1300"/>
              </a:lnSpc>
              <a:buNone/>
            </a:pPr>
            <a:r>
              <a:rPr lang="en-US" sz="980" dirty="0">
                <a:solidFill>
                  <a:srgbClr val="8FA0B8"/>
                </a:solidFill>
                <a:latin typeface="Calibri" pitchFamily="34" charset="0"/>
                <a:ea typeface="Calibri" pitchFamily="34" charset="-122"/>
                <a:cs typeface="Calibri" pitchFamily="34" charset="-120"/>
              </a:rPr>
              <a:t>Single doors and value bundles, each priced on its own, with an all-in bundle cheaper than buying the parts. Two lakh people already inside is the pool this sells to.</a:t>
            </a:r>
            <a:endParaRPr lang="en-US" sz="980" dirty="0"/>
          </a:p>
        </p:txBody>
      </p:sp>
      <p:sp>
        <p:nvSpPr>
          <p:cNvPr id="10" name="Shape 8"/>
          <p:cNvSpPr/>
          <p:nvPr/>
        </p:nvSpPr>
        <p:spPr>
          <a:xfrm>
            <a:off x="4361688" y="2377440"/>
            <a:ext cx="3401568" cy="1371600"/>
          </a:xfrm>
          <a:prstGeom prst="roundRect">
            <a:avLst>
              <a:gd name="adj" fmla="val 6000"/>
            </a:avLst>
          </a:prstGeom>
          <a:solidFill>
            <a:srgbClr val="0F1728"/>
          </a:solidFill>
          <a:ln w="12700">
            <a:solidFill>
              <a:srgbClr val="2E3F5C"/>
            </a:solidFill>
            <a:prstDash val="solid"/>
          </a:ln>
        </p:spPr>
      </p:sp>
      <p:sp>
        <p:nvSpPr>
          <p:cNvPr id="11" name="Text 9"/>
          <p:cNvSpPr/>
          <p:nvPr/>
        </p:nvSpPr>
        <p:spPr>
          <a:xfrm>
            <a:off x="4617720" y="2523744"/>
            <a:ext cx="2889504" cy="292608"/>
          </a:xfrm>
          <a:prstGeom prst="rect">
            <a:avLst/>
          </a:prstGeom>
          <a:noFill/>
          <a:ln/>
        </p:spPr>
        <p:txBody>
          <a:bodyPr wrap="square" lIns="0" tIns="0" rIns="0" bIns="0" rtlCol="0" anchor="ctr"/>
          <a:lstStyle/>
          <a:p>
            <a:pPr indent="0" marL="0">
              <a:buNone/>
            </a:pPr>
            <a:r>
              <a:rPr lang="en-US" sz="1300" b="1" dirty="0">
                <a:solidFill>
                  <a:srgbClr val="CCA338"/>
                </a:solidFill>
                <a:latin typeface="Calibri" pitchFamily="34" charset="0"/>
                <a:ea typeface="Calibri" pitchFamily="34" charset="-122"/>
                <a:cs typeface="Calibri" pitchFamily="34" charset="-120"/>
              </a:rPr>
              <a:t>The book</a:t>
            </a:r>
            <a:endParaRPr lang="en-US" sz="1300" dirty="0"/>
          </a:p>
        </p:txBody>
      </p:sp>
      <p:sp>
        <p:nvSpPr>
          <p:cNvPr id="12" name="Text 10"/>
          <p:cNvSpPr/>
          <p:nvPr/>
        </p:nvSpPr>
        <p:spPr>
          <a:xfrm>
            <a:off x="4617720" y="2834640"/>
            <a:ext cx="2889504" cy="822960"/>
          </a:xfrm>
          <a:prstGeom prst="rect">
            <a:avLst/>
          </a:prstGeom>
          <a:noFill/>
          <a:ln/>
        </p:spPr>
        <p:txBody>
          <a:bodyPr wrap="square" lIns="0" tIns="0" rIns="0" bIns="0" rtlCol="0" anchor="ctr"/>
          <a:lstStyle/>
          <a:p>
            <a:pPr indent="0" marL="0">
              <a:lnSpc>
                <a:spcPts val="1300"/>
              </a:lnSpc>
              <a:buNone/>
            </a:pPr>
            <a:r>
              <a:rPr lang="en-US" sz="980" dirty="0">
                <a:solidFill>
                  <a:srgbClr val="8FA0B8"/>
                </a:solidFill>
                <a:latin typeface="Calibri" pitchFamily="34" charset="0"/>
                <a:ea typeface="Calibri" pitchFamily="34" charset="-122"/>
                <a:cs typeface="Calibri" pitchFamily="34" charset="-120"/>
              </a:rPr>
              <a:t>A book launch riding the same reach the paid-to-join engine already pays for. Extra cost to reach those people: zero.</a:t>
            </a:r>
            <a:endParaRPr lang="en-US" sz="980" dirty="0"/>
          </a:p>
        </p:txBody>
      </p:sp>
      <p:sp>
        <p:nvSpPr>
          <p:cNvPr id="13" name="Shape 11"/>
          <p:cNvSpPr/>
          <p:nvPr/>
        </p:nvSpPr>
        <p:spPr>
          <a:xfrm>
            <a:off x="8037576" y="2377440"/>
            <a:ext cx="3401568" cy="1371600"/>
          </a:xfrm>
          <a:prstGeom prst="roundRect">
            <a:avLst>
              <a:gd name="adj" fmla="val 6000"/>
            </a:avLst>
          </a:prstGeom>
          <a:solidFill>
            <a:srgbClr val="0F1728"/>
          </a:solidFill>
          <a:ln w="12700">
            <a:solidFill>
              <a:srgbClr val="2E3F5C"/>
            </a:solidFill>
            <a:prstDash val="solid"/>
          </a:ln>
        </p:spPr>
      </p:sp>
      <p:sp>
        <p:nvSpPr>
          <p:cNvPr id="14" name="Text 12"/>
          <p:cNvSpPr/>
          <p:nvPr/>
        </p:nvSpPr>
        <p:spPr>
          <a:xfrm>
            <a:off x="8293608" y="2523744"/>
            <a:ext cx="2889504" cy="292608"/>
          </a:xfrm>
          <a:prstGeom prst="rect">
            <a:avLst/>
          </a:prstGeom>
          <a:noFill/>
          <a:ln/>
        </p:spPr>
        <p:txBody>
          <a:bodyPr wrap="square" lIns="0" tIns="0" rIns="0" bIns="0" rtlCol="0" anchor="ctr"/>
          <a:lstStyle/>
          <a:p>
            <a:pPr indent="0" marL="0">
              <a:buNone/>
            </a:pPr>
            <a:r>
              <a:rPr lang="en-US" sz="1300" b="1" dirty="0">
                <a:solidFill>
                  <a:srgbClr val="CCA338"/>
                </a:solidFill>
                <a:latin typeface="Calibri" pitchFamily="34" charset="0"/>
                <a:ea typeface="Calibri" pitchFamily="34" charset="-122"/>
                <a:cs typeface="Calibri" pitchFamily="34" charset="-120"/>
              </a:rPr>
              <a:t>Marketplace</a:t>
            </a:r>
            <a:endParaRPr lang="en-US" sz="1300" dirty="0"/>
          </a:p>
        </p:txBody>
      </p:sp>
      <p:sp>
        <p:nvSpPr>
          <p:cNvPr id="15" name="Text 13"/>
          <p:cNvSpPr/>
          <p:nvPr/>
        </p:nvSpPr>
        <p:spPr>
          <a:xfrm>
            <a:off x="8293608" y="2834640"/>
            <a:ext cx="2889504" cy="822960"/>
          </a:xfrm>
          <a:prstGeom prst="rect">
            <a:avLst/>
          </a:prstGeom>
          <a:noFill/>
          <a:ln/>
        </p:spPr>
        <p:txBody>
          <a:bodyPr wrap="square" lIns="0" tIns="0" rIns="0" bIns="0" rtlCol="0" anchor="ctr"/>
          <a:lstStyle/>
          <a:p>
            <a:pPr indent="0" marL="0">
              <a:lnSpc>
                <a:spcPts val="1300"/>
              </a:lnSpc>
              <a:buNone/>
            </a:pPr>
            <a:r>
              <a:rPr lang="en-US" sz="980" dirty="0">
                <a:solidFill>
                  <a:srgbClr val="8FA0B8"/>
                </a:solidFill>
                <a:latin typeface="Calibri" pitchFamily="34" charset="0"/>
                <a:ea typeface="Calibri" pitchFamily="34" charset="-122"/>
                <a:cs typeface="Calibri" pitchFamily="34" charset="-120"/>
              </a:rPr>
              <a:t>Shops pay a listing fee based on how many products they add, plus extra to promote their own items. We never take a cut of the sale — which keeps us out of the risky legal seat.</a:t>
            </a:r>
            <a:endParaRPr lang="en-US" sz="980" dirty="0"/>
          </a:p>
        </p:txBody>
      </p:sp>
      <p:sp>
        <p:nvSpPr>
          <p:cNvPr id="16" name="Shape 14"/>
          <p:cNvSpPr/>
          <p:nvPr/>
        </p:nvSpPr>
        <p:spPr>
          <a:xfrm>
            <a:off x="685800" y="3950208"/>
            <a:ext cx="3401568" cy="1371600"/>
          </a:xfrm>
          <a:prstGeom prst="roundRect">
            <a:avLst>
              <a:gd name="adj" fmla="val 6000"/>
            </a:avLst>
          </a:prstGeom>
          <a:solidFill>
            <a:srgbClr val="0F1728"/>
          </a:solidFill>
          <a:ln w="12700">
            <a:solidFill>
              <a:srgbClr val="2E3F5C"/>
            </a:solidFill>
            <a:prstDash val="solid"/>
          </a:ln>
        </p:spPr>
      </p:sp>
      <p:sp>
        <p:nvSpPr>
          <p:cNvPr id="17" name="Text 15"/>
          <p:cNvSpPr/>
          <p:nvPr/>
        </p:nvSpPr>
        <p:spPr>
          <a:xfrm>
            <a:off x="941832" y="4096512"/>
            <a:ext cx="2889504" cy="292608"/>
          </a:xfrm>
          <a:prstGeom prst="rect">
            <a:avLst/>
          </a:prstGeom>
          <a:noFill/>
          <a:ln/>
        </p:spPr>
        <p:txBody>
          <a:bodyPr wrap="square" lIns="0" tIns="0" rIns="0" bIns="0" rtlCol="0" anchor="ctr"/>
          <a:lstStyle/>
          <a:p>
            <a:pPr indent="0" marL="0">
              <a:buNone/>
            </a:pPr>
            <a:r>
              <a:rPr lang="en-US" sz="1300" b="1" dirty="0">
                <a:solidFill>
                  <a:srgbClr val="CCA338"/>
                </a:solidFill>
                <a:latin typeface="Calibri" pitchFamily="34" charset="0"/>
                <a:ea typeface="Calibri" pitchFamily="34" charset="-122"/>
                <a:cs typeface="Calibri" pitchFamily="34" charset="-120"/>
              </a:rPr>
              <a:t>Learn &amp; Earn for business</a:t>
            </a:r>
            <a:endParaRPr lang="en-US" sz="1300" dirty="0"/>
          </a:p>
        </p:txBody>
      </p:sp>
      <p:sp>
        <p:nvSpPr>
          <p:cNvPr id="18" name="Text 16"/>
          <p:cNvSpPr/>
          <p:nvPr/>
        </p:nvSpPr>
        <p:spPr>
          <a:xfrm>
            <a:off x="941832" y="4407408"/>
            <a:ext cx="2889504" cy="822960"/>
          </a:xfrm>
          <a:prstGeom prst="rect">
            <a:avLst/>
          </a:prstGeom>
          <a:noFill/>
          <a:ln/>
        </p:spPr>
        <p:txBody>
          <a:bodyPr wrap="square" lIns="0" tIns="0" rIns="0" bIns="0" rtlCol="0" anchor="ctr"/>
          <a:lstStyle/>
          <a:p>
            <a:pPr indent="0" marL="0">
              <a:lnSpc>
                <a:spcPts val="1300"/>
              </a:lnSpc>
              <a:buNone/>
            </a:pPr>
            <a:r>
              <a:rPr lang="en-US" sz="980" dirty="0">
                <a:solidFill>
                  <a:srgbClr val="8FA0B8"/>
                </a:solidFill>
                <a:latin typeface="Calibri" pitchFamily="34" charset="0"/>
                <a:ea typeface="Calibri" pitchFamily="34" charset="-122"/>
                <a:cs typeface="Calibri" pitchFamily="34" charset="-120"/>
              </a:rPr>
              <a:t>Companies pay to place products inside short lessons, and pay for grouped, no-names market research. Business income that pays for free learning for the user.</a:t>
            </a:r>
            <a:endParaRPr lang="en-US" sz="980" dirty="0"/>
          </a:p>
        </p:txBody>
      </p:sp>
      <p:sp>
        <p:nvSpPr>
          <p:cNvPr id="19" name="Shape 17"/>
          <p:cNvSpPr/>
          <p:nvPr/>
        </p:nvSpPr>
        <p:spPr>
          <a:xfrm>
            <a:off x="4361688" y="3950208"/>
            <a:ext cx="3401568" cy="1371600"/>
          </a:xfrm>
          <a:prstGeom prst="roundRect">
            <a:avLst>
              <a:gd name="adj" fmla="val 6000"/>
            </a:avLst>
          </a:prstGeom>
          <a:solidFill>
            <a:srgbClr val="0F1728"/>
          </a:solidFill>
          <a:ln w="12700">
            <a:solidFill>
              <a:srgbClr val="2E3F5C"/>
            </a:solidFill>
            <a:prstDash val="solid"/>
          </a:ln>
        </p:spPr>
      </p:sp>
      <p:sp>
        <p:nvSpPr>
          <p:cNvPr id="20" name="Text 18"/>
          <p:cNvSpPr/>
          <p:nvPr/>
        </p:nvSpPr>
        <p:spPr>
          <a:xfrm>
            <a:off x="4617720" y="4096512"/>
            <a:ext cx="2889504" cy="292608"/>
          </a:xfrm>
          <a:prstGeom prst="rect">
            <a:avLst/>
          </a:prstGeom>
          <a:noFill/>
          <a:ln/>
        </p:spPr>
        <p:txBody>
          <a:bodyPr wrap="square" lIns="0" tIns="0" rIns="0" bIns="0" rtlCol="0" anchor="ctr"/>
          <a:lstStyle/>
          <a:p>
            <a:pPr indent="0" marL="0">
              <a:buNone/>
            </a:pPr>
            <a:r>
              <a:rPr lang="en-US" sz="1300" b="1" dirty="0">
                <a:solidFill>
                  <a:srgbClr val="CCA338"/>
                </a:solidFill>
                <a:latin typeface="Calibri" pitchFamily="34" charset="0"/>
                <a:ea typeface="Calibri" pitchFamily="34" charset="-122"/>
                <a:cs typeface="Calibri" pitchFamily="34" charset="-120"/>
              </a:rPr>
              <a:t>Ads on the free version</a:t>
            </a:r>
            <a:endParaRPr lang="en-US" sz="1300" dirty="0"/>
          </a:p>
        </p:txBody>
      </p:sp>
      <p:sp>
        <p:nvSpPr>
          <p:cNvPr id="21" name="Text 19"/>
          <p:cNvSpPr/>
          <p:nvPr/>
        </p:nvSpPr>
        <p:spPr>
          <a:xfrm>
            <a:off x="4617720" y="4407408"/>
            <a:ext cx="2889504" cy="822960"/>
          </a:xfrm>
          <a:prstGeom prst="rect">
            <a:avLst/>
          </a:prstGeom>
          <a:noFill/>
          <a:ln/>
        </p:spPr>
        <p:txBody>
          <a:bodyPr wrap="square" lIns="0" tIns="0" rIns="0" bIns="0" rtlCol="0" anchor="ctr"/>
          <a:lstStyle/>
          <a:p>
            <a:pPr indent="0" marL="0">
              <a:lnSpc>
                <a:spcPts val="1300"/>
              </a:lnSpc>
              <a:buNone/>
            </a:pPr>
            <a:r>
              <a:rPr lang="en-US" sz="980" dirty="0">
                <a:solidFill>
                  <a:srgbClr val="8FA0B8"/>
                </a:solidFill>
                <a:latin typeface="Calibri" pitchFamily="34" charset="0"/>
                <a:ea typeface="Calibri" pitchFamily="34" charset="-122"/>
                <a:cs typeface="Calibri" pitchFamily="34" charset="-120"/>
              </a:rPr>
              <a:t>Google ads on the free web version, already running. Tiny per person, but real across a crowd this big.</a:t>
            </a:r>
            <a:endParaRPr lang="en-US" sz="980" dirty="0"/>
          </a:p>
        </p:txBody>
      </p:sp>
      <p:sp>
        <p:nvSpPr>
          <p:cNvPr id="22" name="Shape 20"/>
          <p:cNvSpPr/>
          <p:nvPr/>
        </p:nvSpPr>
        <p:spPr>
          <a:xfrm>
            <a:off x="8037576" y="3950208"/>
            <a:ext cx="3401568" cy="1371600"/>
          </a:xfrm>
          <a:prstGeom prst="roundRect">
            <a:avLst>
              <a:gd name="adj" fmla="val 6000"/>
            </a:avLst>
          </a:prstGeom>
          <a:solidFill>
            <a:srgbClr val="0F1728"/>
          </a:solidFill>
          <a:ln w="12700">
            <a:solidFill>
              <a:srgbClr val="2E3F5C"/>
            </a:solidFill>
            <a:prstDash val="solid"/>
          </a:ln>
        </p:spPr>
      </p:sp>
      <p:sp>
        <p:nvSpPr>
          <p:cNvPr id="23" name="Text 21"/>
          <p:cNvSpPr/>
          <p:nvPr/>
        </p:nvSpPr>
        <p:spPr>
          <a:xfrm>
            <a:off x="8293608" y="4096512"/>
            <a:ext cx="2889504" cy="292608"/>
          </a:xfrm>
          <a:prstGeom prst="rect">
            <a:avLst/>
          </a:prstGeom>
          <a:noFill/>
          <a:ln/>
        </p:spPr>
        <p:txBody>
          <a:bodyPr wrap="square" lIns="0" tIns="0" rIns="0" bIns="0" rtlCol="0" anchor="ctr"/>
          <a:lstStyle/>
          <a:p>
            <a:pPr indent="0" marL="0">
              <a:buNone/>
            </a:pPr>
            <a:r>
              <a:rPr lang="en-US" sz="1300" b="1" dirty="0">
                <a:solidFill>
                  <a:srgbClr val="CCA338"/>
                </a:solidFill>
                <a:latin typeface="Calibri" pitchFamily="34" charset="0"/>
                <a:ea typeface="Calibri" pitchFamily="34" charset="-122"/>
                <a:cs typeface="Calibri" pitchFamily="34" charset="-120"/>
              </a:rPr>
              <a:t>Sixteen more doors</a:t>
            </a:r>
            <a:endParaRPr lang="en-US" sz="1300" dirty="0"/>
          </a:p>
        </p:txBody>
      </p:sp>
      <p:sp>
        <p:nvSpPr>
          <p:cNvPr id="24" name="Text 22"/>
          <p:cNvSpPr/>
          <p:nvPr/>
        </p:nvSpPr>
        <p:spPr>
          <a:xfrm>
            <a:off x="8293608" y="4407408"/>
            <a:ext cx="2889504" cy="822960"/>
          </a:xfrm>
          <a:prstGeom prst="rect">
            <a:avLst/>
          </a:prstGeom>
          <a:noFill/>
          <a:ln/>
        </p:spPr>
        <p:txBody>
          <a:bodyPr wrap="square" lIns="0" tIns="0" rIns="0" bIns="0" rtlCol="0" anchor="ctr"/>
          <a:lstStyle/>
          <a:p>
            <a:pPr indent="0" marL="0">
              <a:lnSpc>
                <a:spcPts val="1300"/>
              </a:lnSpc>
              <a:buNone/>
            </a:pPr>
            <a:r>
              <a:rPr lang="en-US" sz="980" dirty="0">
                <a:solidFill>
                  <a:srgbClr val="8FA0B8"/>
                </a:solidFill>
                <a:latin typeface="Calibri" pitchFamily="34" charset="0"/>
                <a:ea typeface="Calibri" pitchFamily="34" charset="-122"/>
                <a:cs typeface="Calibri" pitchFamily="34" charset="-120"/>
              </a:rPr>
              <a:t>Courses and AI tutor, MindTrain, room sensor, money scanner, video, language learning and the rest. Each one an income line we have not put in any number shown to you.</a:t>
            </a:r>
            <a:endParaRPr lang="en-US" sz="980" dirty="0"/>
          </a:p>
        </p:txBody>
      </p:sp>
      <p:sp>
        <p:nvSpPr>
          <p:cNvPr id="25" name="Text 23"/>
          <p:cNvSpPr/>
          <p:nvPr/>
        </p:nvSpPr>
        <p:spPr>
          <a:xfrm>
            <a:off x="685800" y="5742432"/>
            <a:ext cx="10744200" cy="457200"/>
          </a:xfrm>
          <a:prstGeom prst="rect">
            <a:avLst/>
          </a:prstGeom>
          <a:noFill/>
          <a:ln/>
        </p:spPr>
        <p:txBody>
          <a:bodyPr wrap="square" lIns="0" tIns="0" rIns="0" bIns="0" rtlCol="0" anchor="ctr"/>
          <a:lstStyle/>
          <a:p>
            <a:pPr indent="0" marL="0">
              <a:buNone/>
            </a:pPr>
            <a:r>
              <a:rPr lang="en-US" sz="1150" dirty="0">
                <a:solidFill>
                  <a:srgbClr val="C3CBD9"/>
                </a:solidFill>
                <a:latin typeface="Calibri" pitchFamily="34" charset="0"/>
                <a:ea typeface="Calibri" pitchFamily="34" charset="-122"/>
                <a:cs typeface="Calibri" pitchFamily="34" charset="-120"/>
              </a:rPr>
              <a:t>All twenty-one doors share one sign-in, one engine and one store of data. That is why the next income line costs one screen and a little wiring — not a new company, a new team, or a new round of funding.</a:t>
            </a:r>
            <a:endParaRPr lang="en-US" sz="1150" dirty="0"/>
          </a:p>
        </p:txBody>
      </p:sp>
      <p:sp>
        <p:nvSpPr>
          <p:cNvPr id="26" name="Text 24"/>
          <p:cNvSpPr/>
          <p:nvPr/>
        </p:nvSpPr>
        <p:spPr>
          <a:xfrm>
            <a:off x="11292840" y="6291072"/>
            <a:ext cx="457200" cy="274320"/>
          </a:xfrm>
          <a:prstGeom prst="rect">
            <a:avLst/>
          </a:prstGeom>
          <a:noFill/>
          <a:ln/>
        </p:spPr>
        <p:txBody>
          <a:bodyPr wrap="square" lIns="0" tIns="0" rIns="0" bIns="0" rtlCol="0" anchor="ctr"/>
          <a:lstStyle/>
          <a:p>
            <a:pPr algn="r" indent="0" marL="0">
              <a:buNone/>
            </a:pPr>
            <a:r>
              <a:rPr lang="en-US" sz="1000" dirty="0">
                <a:solidFill>
                  <a:srgbClr val="4A5A75"/>
                </a:solidFill>
                <a:latin typeface="Calibri" pitchFamily="34" charset="0"/>
                <a:ea typeface="Calibri" pitchFamily="34" charset="-122"/>
                <a:cs typeface="Calibri"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5F0"/>
        </a:solidFill>
      </p:bgPr>
    </p:bg>
    <p:spTree>
      <p:nvGrpSpPr>
        <p:cNvPr id="1" name=""/>
        <p:cNvGrpSpPr/>
        <p:nvPr/>
      </p:nvGrpSpPr>
      <p:grpSpPr>
        <a:xfrm>
          <a:off x="0" y="0"/>
          <a:ext cx="0" cy="0"/>
          <a:chOff x="0" y="0"/>
          <a:chExt cx="0" cy="0"/>
        </a:xfrm>
      </p:grpSpPr>
      <p:sp>
        <p:nvSpPr>
          <p:cNvPr id="2" name="Text 0"/>
          <p:cNvSpPr/>
          <p:nvPr/>
        </p:nvSpPr>
        <p:spPr>
          <a:xfrm>
            <a:off x="685800" y="384048"/>
            <a:ext cx="10789920" cy="274320"/>
          </a:xfrm>
          <a:prstGeom prst="rect">
            <a:avLst/>
          </a:prstGeom>
          <a:noFill/>
          <a:ln/>
        </p:spPr>
        <p:txBody>
          <a:bodyPr wrap="square" lIns="0" tIns="0" rIns="0" bIns="0" rtlCol="0" anchor="ctr"/>
          <a:lstStyle/>
          <a:p>
            <a:pPr indent="0" marL="0">
              <a:buNone/>
            </a:pPr>
            <a:r>
              <a:rPr lang="en-US" sz="1100" b="1" spc="220" kern="0" dirty="0">
                <a:solidFill>
                  <a:srgbClr val="CCA338"/>
                </a:solidFill>
                <a:latin typeface="Calibri" pitchFamily="34" charset="0"/>
                <a:ea typeface="Calibri" pitchFamily="34" charset="-122"/>
                <a:cs typeface="Calibri" pitchFamily="34" charset="-120"/>
              </a:rPr>
              <a:t>HOW WE SET THE NUMBER</a:t>
            </a:r>
            <a:endParaRPr lang="en-US" sz="1100" dirty="0"/>
          </a:p>
        </p:txBody>
      </p:sp>
      <p:sp>
        <p:nvSpPr>
          <p:cNvPr id="3" name="Text 1"/>
          <p:cNvSpPr/>
          <p:nvPr/>
        </p:nvSpPr>
        <p:spPr>
          <a:xfrm>
            <a:off x="685800" y="713232"/>
            <a:ext cx="10789920" cy="731520"/>
          </a:xfrm>
          <a:prstGeom prst="rect">
            <a:avLst/>
          </a:prstGeom>
          <a:noFill/>
          <a:ln/>
        </p:spPr>
        <p:txBody>
          <a:bodyPr wrap="square" lIns="0" tIns="0" rIns="0" bIns="0" rtlCol="0" anchor="ctr"/>
          <a:lstStyle/>
          <a:p>
            <a:pPr indent="0" marL="0">
              <a:buNone/>
            </a:pPr>
            <a:r>
              <a:rPr lang="en-US" sz="3300" b="1" dirty="0">
                <a:solidFill>
                  <a:srgbClr val="1A2640"/>
                </a:solidFill>
                <a:latin typeface="Cambria" pitchFamily="34" charset="0"/>
                <a:ea typeface="Cambria" pitchFamily="34" charset="-122"/>
                <a:cs typeface="Cambria" pitchFamily="34" charset="-120"/>
              </a:rPr>
              <a:t>Five AIs. Fifteen days. Told to break the plan.</a:t>
            </a:r>
            <a:endParaRPr lang="en-US" sz="3300" dirty="0"/>
          </a:p>
        </p:txBody>
      </p:sp>
      <p:sp>
        <p:nvSpPr>
          <p:cNvPr id="4" name="Text 2"/>
          <p:cNvSpPr/>
          <p:nvPr/>
        </p:nvSpPr>
        <p:spPr>
          <a:xfrm>
            <a:off x="685800" y="1517904"/>
            <a:ext cx="10744200" cy="640080"/>
          </a:xfrm>
          <a:prstGeom prst="rect">
            <a:avLst/>
          </a:prstGeom>
          <a:noFill/>
          <a:ln/>
        </p:spPr>
        <p:txBody>
          <a:bodyPr wrap="square" lIns="0" tIns="0" rIns="0" bIns="0" rtlCol="0" anchor="ctr"/>
          <a:lstStyle/>
          <a:p>
            <a:pPr indent="0" marL="0">
              <a:lnSpc>
                <a:spcPts val="2000"/>
              </a:lnSpc>
              <a:buNone/>
            </a:pPr>
            <a:r>
              <a:rPr lang="en-US" sz="1300" dirty="0">
                <a:solidFill>
                  <a:srgbClr val="3D4A5C"/>
                </a:solidFill>
                <a:latin typeface="Calibri" pitchFamily="34" charset="0"/>
                <a:ea typeface="Calibri" pitchFamily="34" charset="-122"/>
                <a:cs typeface="Calibri" pitchFamily="34" charset="-120"/>
              </a:rPr>
              <a:t>The ₹2,000 fee and the two-lakh target are not the founder being hopeful. They came out of fifteen days of hard brainstorming with five separate top AI systems, each told to attack the plan and find its holes, not to agree.</a:t>
            </a:r>
            <a:endParaRPr lang="en-US" sz="1300" dirty="0"/>
          </a:p>
        </p:txBody>
      </p:sp>
      <p:sp>
        <p:nvSpPr>
          <p:cNvPr id="5" name="Shape 3"/>
          <p:cNvSpPr/>
          <p:nvPr/>
        </p:nvSpPr>
        <p:spPr>
          <a:xfrm>
            <a:off x="685800" y="2212848"/>
            <a:ext cx="10744200" cy="1481328"/>
          </a:xfrm>
          <a:prstGeom prst="roundRect">
            <a:avLst>
              <a:gd name="adj" fmla="val 5556"/>
            </a:avLst>
          </a:prstGeom>
          <a:solidFill>
            <a:srgbClr val="1A2640"/>
          </a:solidFill>
          <a:ln/>
        </p:spPr>
      </p:sp>
      <p:sp>
        <p:nvSpPr>
          <p:cNvPr id="6" name="Text 4"/>
          <p:cNvSpPr/>
          <p:nvPr/>
        </p:nvSpPr>
        <p:spPr>
          <a:xfrm>
            <a:off x="1005840" y="2359152"/>
            <a:ext cx="2743200" cy="256032"/>
          </a:xfrm>
          <a:prstGeom prst="rect">
            <a:avLst/>
          </a:prstGeom>
          <a:noFill/>
          <a:ln/>
        </p:spPr>
        <p:txBody>
          <a:bodyPr wrap="square" lIns="0" tIns="0" rIns="0" bIns="0" rtlCol="0" anchor="ctr"/>
          <a:lstStyle/>
          <a:p>
            <a:pPr indent="0" marL="0">
              <a:buNone/>
            </a:pPr>
            <a:r>
              <a:rPr lang="en-US" sz="1050" b="1" spc="140" kern="0" dirty="0">
                <a:solidFill>
                  <a:srgbClr val="CCA338"/>
                </a:solidFill>
                <a:latin typeface="Calibri" pitchFamily="34" charset="0"/>
                <a:ea typeface="Calibri" pitchFamily="34" charset="-122"/>
                <a:cs typeface="Calibri" pitchFamily="34" charset="-120"/>
              </a:rPr>
              <a:t>THE VERDICT</a:t>
            </a:r>
            <a:endParaRPr lang="en-US" sz="1050" dirty="0"/>
          </a:p>
        </p:txBody>
      </p:sp>
      <p:sp>
        <p:nvSpPr>
          <p:cNvPr id="7" name="Text 5"/>
          <p:cNvSpPr/>
          <p:nvPr/>
        </p:nvSpPr>
        <p:spPr>
          <a:xfrm>
            <a:off x="1005840" y="2615184"/>
            <a:ext cx="10104120" cy="658368"/>
          </a:xfrm>
          <a:prstGeom prst="rect">
            <a:avLst/>
          </a:prstGeom>
          <a:noFill/>
          <a:ln/>
        </p:spPr>
        <p:txBody>
          <a:bodyPr wrap="square" lIns="0" tIns="0" rIns="0" bIns="0" rtlCol="0" anchor="ctr"/>
          <a:lstStyle/>
          <a:p>
            <a:pPr indent="0" marL="0">
              <a:lnSpc>
                <a:spcPts val="2400"/>
              </a:lnSpc>
              <a:buNone/>
            </a:pPr>
            <a:r>
              <a:rPr lang="en-US" sz="1700" b="1" dirty="0">
                <a:solidFill>
                  <a:srgbClr val="FFFFFF"/>
                </a:solidFill>
                <a:latin typeface="Cambria" pitchFamily="34" charset="0"/>
                <a:ea typeface="Cambria" pitchFamily="34" charset="-122"/>
                <a:cs typeface="Cambria" pitchFamily="34" charset="-120"/>
              </a:rPr>
              <a:t>₹2,000 per person is the right price, and two lakh people in the first year is easily reachable.</a:t>
            </a:r>
            <a:endParaRPr lang="en-US" sz="1700" dirty="0"/>
          </a:p>
        </p:txBody>
      </p:sp>
      <p:sp>
        <p:nvSpPr>
          <p:cNvPr id="8" name="Text 6"/>
          <p:cNvSpPr/>
          <p:nvPr/>
        </p:nvSpPr>
        <p:spPr>
          <a:xfrm>
            <a:off x="1005840" y="3255264"/>
            <a:ext cx="10104120" cy="384048"/>
          </a:xfrm>
          <a:prstGeom prst="rect">
            <a:avLst/>
          </a:prstGeom>
          <a:noFill/>
          <a:ln/>
        </p:spPr>
        <p:txBody>
          <a:bodyPr wrap="square" lIns="0" tIns="0" rIns="0" bIns="0" rtlCol="0" anchor="ctr"/>
          <a:lstStyle/>
          <a:p>
            <a:pPr indent="0" marL="0">
              <a:lnSpc>
                <a:spcPts val="1450"/>
              </a:lnSpc>
              <a:buNone/>
            </a:pPr>
            <a:r>
              <a:rPr lang="en-US" sz="1100" dirty="0">
                <a:solidFill>
                  <a:srgbClr val="C3CBD9"/>
                </a:solidFill>
                <a:latin typeface="Calibri" pitchFamily="34" charset="0"/>
                <a:ea typeface="Calibri" pitchFamily="34" charset="-122"/>
                <a:cs typeface="Calibri" pitchFamily="34" charset="-120"/>
              </a:rPr>
              <a:t>It works because people pay to join instead of us paying to chase them. That one flip removes the cost that kills most apps — and it survived every attack the five AIs threw at it.</a:t>
            </a:r>
            <a:endParaRPr lang="en-US" sz="1100" dirty="0"/>
          </a:p>
        </p:txBody>
      </p:sp>
      <p:sp>
        <p:nvSpPr>
          <p:cNvPr id="9" name="Shape 7"/>
          <p:cNvSpPr/>
          <p:nvPr/>
        </p:nvSpPr>
        <p:spPr>
          <a:xfrm>
            <a:off x="685800" y="3840480"/>
            <a:ext cx="2514600" cy="1691640"/>
          </a:xfrm>
          <a:prstGeom prst="roundRect">
            <a:avLst>
              <a:gd name="adj" fmla="val 4865"/>
            </a:avLst>
          </a:prstGeom>
          <a:solidFill>
            <a:srgbClr val="FFFFFF"/>
          </a:solidFill>
          <a:ln w="12700">
            <a:solidFill>
              <a:srgbClr val="D9D5CC"/>
            </a:solidFill>
            <a:prstDash val="solid"/>
          </a:ln>
        </p:spPr>
      </p:sp>
      <p:sp>
        <p:nvSpPr>
          <p:cNvPr id="10" name="Shape 8"/>
          <p:cNvSpPr/>
          <p:nvPr/>
        </p:nvSpPr>
        <p:spPr>
          <a:xfrm>
            <a:off x="941832" y="4023360"/>
            <a:ext cx="384048" cy="384048"/>
          </a:xfrm>
          <a:prstGeom prst="ellipse">
            <a:avLst/>
          </a:prstGeom>
          <a:solidFill>
            <a:srgbClr val="CCA338"/>
          </a:solidFill>
          <a:ln/>
        </p:spPr>
      </p:sp>
      <p:sp>
        <p:nvSpPr>
          <p:cNvPr id="11" name="Text 9"/>
          <p:cNvSpPr/>
          <p:nvPr/>
        </p:nvSpPr>
        <p:spPr>
          <a:xfrm>
            <a:off x="941832" y="4023360"/>
            <a:ext cx="384048" cy="384048"/>
          </a:xfrm>
          <a:prstGeom prst="rect">
            <a:avLst/>
          </a:prstGeom>
          <a:noFill/>
          <a:ln/>
        </p:spPr>
        <p:txBody>
          <a:bodyPr wrap="square" lIns="0" tIns="0" rIns="0" bIns="0" rtlCol="0" anchor="ctr"/>
          <a:lstStyle/>
          <a:p>
            <a:pPr algn="ctr" indent="0" marL="0">
              <a:buNone/>
            </a:pPr>
            <a:r>
              <a:rPr lang="en-US" sz="1300" b="1" dirty="0">
                <a:solidFill>
                  <a:srgbClr val="1A2640"/>
                </a:solidFill>
                <a:latin typeface="Calibri" pitchFamily="34" charset="0"/>
                <a:ea typeface="Calibri" pitchFamily="34" charset="-122"/>
                <a:cs typeface="Calibri" pitchFamily="34" charset="-120"/>
              </a:rPr>
              <a:t>1</a:t>
            </a:r>
            <a:endParaRPr lang="en-US" sz="1300" dirty="0"/>
          </a:p>
        </p:txBody>
      </p:sp>
      <p:sp>
        <p:nvSpPr>
          <p:cNvPr id="12" name="Text 10"/>
          <p:cNvSpPr/>
          <p:nvPr/>
        </p:nvSpPr>
        <p:spPr>
          <a:xfrm>
            <a:off x="941832" y="4480560"/>
            <a:ext cx="2057400" cy="292608"/>
          </a:xfrm>
          <a:prstGeom prst="rect">
            <a:avLst/>
          </a:prstGeom>
          <a:noFill/>
          <a:ln/>
        </p:spPr>
        <p:txBody>
          <a:bodyPr wrap="square" lIns="0" tIns="0" rIns="0" bIns="0" rtlCol="0" anchor="ctr"/>
          <a:lstStyle/>
          <a:p>
            <a:pPr indent="0" marL="0">
              <a:buNone/>
            </a:pPr>
            <a:r>
              <a:rPr lang="en-US" sz="1200" b="1" dirty="0">
                <a:solidFill>
                  <a:srgbClr val="1A2640"/>
                </a:solidFill>
                <a:latin typeface="Calibri" pitchFamily="34" charset="0"/>
                <a:ea typeface="Calibri" pitchFamily="34" charset="-122"/>
                <a:cs typeface="Calibri" pitchFamily="34" charset="-120"/>
              </a:rPr>
              <a:t>Five, kept apart</a:t>
            </a:r>
            <a:endParaRPr lang="en-US" sz="1200" dirty="0"/>
          </a:p>
        </p:txBody>
      </p:sp>
      <p:sp>
        <p:nvSpPr>
          <p:cNvPr id="13" name="Text 11"/>
          <p:cNvSpPr/>
          <p:nvPr/>
        </p:nvSpPr>
        <p:spPr>
          <a:xfrm>
            <a:off x="941832" y="4791456"/>
            <a:ext cx="2057400" cy="713232"/>
          </a:xfrm>
          <a:prstGeom prst="rect">
            <a:avLst/>
          </a:prstGeom>
          <a:noFill/>
          <a:ln/>
        </p:spPr>
        <p:txBody>
          <a:bodyPr wrap="square" lIns="0" tIns="0" rIns="0" bIns="0" rtlCol="0" anchor="ctr"/>
          <a:lstStyle/>
          <a:p>
            <a:pPr indent="0" marL="0">
              <a:lnSpc>
                <a:spcPts val="1280"/>
              </a:lnSpc>
              <a:buNone/>
            </a:pPr>
            <a:r>
              <a:rPr lang="en-US" sz="970" dirty="0">
                <a:solidFill>
                  <a:srgbClr val="6B7280"/>
                </a:solidFill>
                <a:latin typeface="Calibri" pitchFamily="34" charset="0"/>
                <a:ea typeface="Calibri" pitchFamily="34" charset="-122"/>
                <a:cs typeface="Calibri" pitchFamily="34" charset="-120"/>
              </a:rPr>
              <a:t>Five different AIs answer on their own. None sees another's answer before giving its own.</a:t>
            </a:r>
            <a:endParaRPr lang="en-US" sz="970" dirty="0"/>
          </a:p>
        </p:txBody>
      </p:sp>
      <p:sp>
        <p:nvSpPr>
          <p:cNvPr id="14" name="Shape 12"/>
          <p:cNvSpPr/>
          <p:nvPr/>
        </p:nvSpPr>
        <p:spPr>
          <a:xfrm>
            <a:off x="3483864" y="3840480"/>
            <a:ext cx="2514600" cy="1691640"/>
          </a:xfrm>
          <a:prstGeom prst="roundRect">
            <a:avLst>
              <a:gd name="adj" fmla="val 4865"/>
            </a:avLst>
          </a:prstGeom>
          <a:solidFill>
            <a:srgbClr val="FFFFFF"/>
          </a:solidFill>
          <a:ln w="12700">
            <a:solidFill>
              <a:srgbClr val="D9D5CC"/>
            </a:solidFill>
            <a:prstDash val="solid"/>
          </a:ln>
        </p:spPr>
      </p:sp>
      <p:sp>
        <p:nvSpPr>
          <p:cNvPr id="15" name="Shape 13"/>
          <p:cNvSpPr/>
          <p:nvPr/>
        </p:nvSpPr>
        <p:spPr>
          <a:xfrm>
            <a:off x="3739896" y="4023360"/>
            <a:ext cx="384048" cy="384048"/>
          </a:xfrm>
          <a:prstGeom prst="ellipse">
            <a:avLst/>
          </a:prstGeom>
          <a:solidFill>
            <a:srgbClr val="CCA338"/>
          </a:solidFill>
          <a:ln/>
        </p:spPr>
      </p:sp>
      <p:sp>
        <p:nvSpPr>
          <p:cNvPr id="16" name="Text 14"/>
          <p:cNvSpPr/>
          <p:nvPr/>
        </p:nvSpPr>
        <p:spPr>
          <a:xfrm>
            <a:off x="3739896" y="4023360"/>
            <a:ext cx="384048" cy="384048"/>
          </a:xfrm>
          <a:prstGeom prst="rect">
            <a:avLst/>
          </a:prstGeom>
          <a:noFill/>
          <a:ln/>
        </p:spPr>
        <p:txBody>
          <a:bodyPr wrap="square" lIns="0" tIns="0" rIns="0" bIns="0" rtlCol="0" anchor="ctr"/>
          <a:lstStyle/>
          <a:p>
            <a:pPr algn="ctr" indent="0" marL="0">
              <a:buNone/>
            </a:pPr>
            <a:r>
              <a:rPr lang="en-US" sz="1300" b="1" dirty="0">
                <a:solidFill>
                  <a:srgbClr val="1A2640"/>
                </a:solidFill>
                <a:latin typeface="Calibri" pitchFamily="34" charset="0"/>
                <a:ea typeface="Calibri" pitchFamily="34" charset="-122"/>
                <a:cs typeface="Calibri" pitchFamily="34" charset="-120"/>
              </a:rPr>
              <a:t>2</a:t>
            </a:r>
            <a:endParaRPr lang="en-US" sz="1300" dirty="0"/>
          </a:p>
        </p:txBody>
      </p:sp>
      <p:sp>
        <p:nvSpPr>
          <p:cNvPr id="17" name="Text 15"/>
          <p:cNvSpPr/>
          <p:nvPr/>
        </p:nvSpPr>
        <p:spPr>
          <a:xfrm>
            <a:off x="3739896" y="4480560"/>
            <a:ext cx="2057400" cy="292608"/>
          </a:xfrm>
          <a:prstGeom prst="rect">
            <a:avLst/>
          </a:prstGeom>
          <a:noFill/>
          <a:ln/>
        </p:spPr>
        <p:txBody>
          <a:bodyPr wrap="square" lIns="0" tIns="0" rIns="0" bIns="0" rtlCol="0" anchor="ctr"/>
          <a:lstStyle/>
          <a:p>
            <a:pPr indent="0" marL="0">
              <a:buNone/>
            </a:pPr>
            <a:r>
              <a:rPr lang="en-US" sz="1200" b="1" dirty="0">
                <a:solidFill>
                  <a:srgbClr val="1A2640"/>
                </a:solidFill>
                <a:latin typeface="Calibri" pitchFamily="34" charset="0"/>
                <a:ea typeface="Calibri" pitchFamily="34" charset="-122"/>
                <a:cs typeface="Calibri" pitchFamily="34" charset="-120"/>
              </a:rPr>
              <a:t>Told to attack</a:t>
            </a:r>
            <a:endParaRPr lang="en-US" sz="1200" dirty="0"/>
          </a:p>
        </p:txBody>
      </p:sp>
      <p:sp>
        <p:nvSpPr>
          <p:cNvPr id="18" name="Text 16"/>
          <p:cNvSpPr/>
          <p:nvPr/>
        </p:nvSpPr>
        <p:spPr>
          <a:xfrm>
            <a:off x="3739896" y="4791456"/>
            <a:ext cx="2057400" cy="713232"/>
          </a:xfrm>
          <a:prstGeom prst="rect">
            <a:avLst/>
          </a:prstGeom>
          <a:noFill/>
          <a:ln/>
        </p:spPr>
        <p:txBody>
          <a:bodyPr wrap="square" lIns="0" tIns="0" rIns="0" bIns="0" rtlCol="0" anchor="ctr"/>
          <a:lstStyle/>
          <a:p>
            <a:pPr indent="0" marL="0">
              <a:lnSpc>
                <a:spcPts val="1280"/>
              </a:lnSpc>
              <a:buNone/>
            </a:pPr>
            <a:r>
              <a:rPr lang="en-US" sz="970" dirty="0">
                <a:solidFill>
                  <a:srgbClr val="6B7280"/>
                </a:solidFill>
                <a:latin typeface="Calibri" pitchFamily="34" charset="0"/>
                <a:ea typeface="Calibri" pitchFamily="34" charset="-122"/>
                <a:cs typeface="Calibri" pitchFamily="34" charset="-120"/>
              </a:rPr>
              <a:t>Each one is told to find the fault, not the good. Just agreeing, with no objection, is not accepted.</a:t>
            </a:r>
            <a:endParaRPr lang="en-US" sz="970" dirty="0"/>
          </a:p>
        </p:txBody>
      </p:sp>
      <p:sp>
        <p:nvSpPr>
          <p:cNvPr id="19" name="Shape 17"/>
          <p:cNvSpPr/>
          <p:nvPr/>
        </p:nvSpPr>
        <p:spPr>
          <a:xfrm>
            <a:off x="6281928" y="3840480"/>
            <a:ext cx="2514600" cy="1691640"/>
          </a:xfrm>
          <a:prstGeom prst="roundRect">
            <a:avLst>
              <a:gd name="adj" fmla="val 4865"/>
            </a:avLst>
          </a:prstGeom>
          <a:solidFill>
            <a:srgbClr val="FFFFFF"/>
          </a:solidFill>
          <a:ln w="12700">
            <a:solidFill>
              <a:srgbClr val="D9D5CC"/>
            </a:solidFill>
            <a:prstDash val="solid"/>
          </a:ln>
        </p:spPr>
      </p:sp>
      <p:sp>
        <p:nvSpPr>
          <p:cNvPr id="20" name="Shape 18"/>
          <p:cNvSpPr/>
          <p:nvPr/>
        </p:nvSpPr>
        <p:spPr>
          <a:xfrm>
            <a:off x="6537960" y="4023360"/>
            <a:ext cx="384048" cy="384048"/>
          </a:xfrm>
          <a:prstGeom prst="ellipse">
            <a:avLst/>
          </a:prstGeom>
          <a:solidFill>
            <a:srgbClr val="CCA338"/>
          </a:solidFill>
          <a:ln/>
        </p:spPr>
      </p:sp>
      <p:sp>
        <p:nvSpPr>
          <p:cNvPr id="21" name="Text 19"/>
          <p:cNvSpPr/>
          <p:nvPr/>
        </p:nvSpPr>
        <p:spPr>
          <a:xfrm>
            <a:off x="6537960" y="4023360"/>
            <a:ext cx="384048" cy="384048"/>
          </a:xfrm>
          <a:prstGeom prst="rect">
            <a:avLst/>
          </a:prstGeom>
          <a:noFill/>
          <a:ln/>
        </p:spPr>
        <p:txBody>
          <a:bodyPr wrap="square" lIns="0" tIns="0" rIns="0" bIns="0" rtlCol="0" anchor="ctr"/>
          <a:lstStyle/>
          <a:p>
            <a:pPr algn="ctr" indent="0" marL="0">
              <a:buNone/>
            </a:pPr>
            <a:r>
              <a:rPr lang="en-US" sz="1300" b="1" dirty="0">
                <a:solidFill>
                  <a:srgbClr val="1A2640"/>
                </a:solidFill>
                <a:latin typeface="Calibri" pitchFamily="34" charset="0"/>
                <a:ea typeface="Calibri" pitchFamily="34" charset="-122"/>
                <a:cs typeface="Calibri" pitchFamily="34" charset="-120"/>
              </a:rPr>
              <a:t>3</a:t>
            </a:r>
            <a:endParaRPr lang="en-US" sz="1300" dirty="0"/>
          </a:p>
        </p:txBody>
      </p:sp>
      <p:sp>
        <p:nvSpPr>
          <p:cNvPr id="22" name="Text 20"/>
          <p:cNvSpPr/>
          <p:nvPr/>
        </p:nvSpPr>
        <p:spPr>
          <a:xfrm>
            <a:off x="6537960" y="4480560"/>
            <a:ext cx="2057400" cy="292608"/>
          </a:xfrm>
          <a:prstGeom prst="rect">
            <a:avLst/>
          </a:prstGeom>
          <a:noFill/>
          <a:ln/>
        </p:spPr>
        <p:txBody>
          <a:bodyPr wrap="square" lIns="0" tIns="0" rIns="0" bIns="0" rtlCol="0" anchor="ctr"/>
          <a:lstStyle/>
          <a:p>
            <a:pPr indent="0" marL="0">
              <a:buNone/>
            </a:pPr>
            <a:r>
              <a:rPr lang="en-US" sz="1200" b="1" dirty="0">
                <a:solidFill>
                  <a:srgbClr val="1A2640"/>
                </a:solidFill>
                <a:latin typeface="Calibri" pitchFamily="34" charset="0"/>
                <a:ea typeface="Calibri" pitchFamily="34" charset="-122"/>
                <a:cs typeface="Calibri" pitchFamily="34" charset="-120"/>
              </a:rPr>
              <a:t>One no re-opens it</a:t>
            </a:r>
            <a:endParaRPr lang="en-US" sz="1200" dirty="0"/>
          </a:p>
        </p:txBody>
      </p:sp>
      <p:sp>
        <p:nvSpPr>
          <p:cNvPr id="23" name="Text 21"/>
          <p:cNvSpPr/>
          <p:nvPr/>
        </p:nvSpPr>
        <p:spPr>
          <a:xfrm>
            <a:off x="6537960" y="4791456"/>
            <a:ext cx="2057400" cy="713232"/>
          </a:xfrm>
          <a:prstGeom prst="rect">
            <a:avLst/>
          </a:prstGeom>
          <a:noFill/>
          <a:ln/>
        </p:spPr>
        <p:txBody>
          <a:bodyPr wrap="square" lIns="0" tIns="0" rIns="0" bIns="0" rtlCol="0" anchor="ctr"/>
          <a:lstStyle/>
          <a:p>
            <a:pPr indent="0" marL="0">
              <a:lnSpc>
                <a:spcPts val="1280"/>
              </a:lnSpc>
              <a:buNone/>
            </a:pPr>
            <a:r>
              <a:rPr lang="en-US" sz="970" dirty="0">
                <a:solidFill>
                  <a:srgbClr val="6B7280"/>
                </a:solidFill>
                <a:latin typeface="Calibri" pitchFamily="34" charset="0"/>
                <a:ea typeface="Calibri" pitchFamily="34" charset="-122"/>
                <a:cs typeface="Calibri" pitchFamily="34" charset="-120"/>
              </a:rPr>
              <a:t>If even one AI disagrees, that point is looked at again on its own. A majority vote does not settle it.</a:t>
            </a:r>
            <a:endParaRPr lang="en-US" sz="970" dirty="0"/>
          </a:p>
        </p:txBody>
      </p:sp>
      <p:sp>
        <p:nvSpPr>
          <p:cNvPr id="24" name="Shape 22"/>
          <p:cNvSpPr/>
          <p:nvPr/>
        </p:nvSpPr>
        <p:spPr>
          <a:xfrm>
            <a:off x="9079992" y="3840480"/>
            <a:ext cx="2514600" cy="1691640"/>
          </a:xfrm>
          <a:prstGeom prst="roundRect">
            <a:avLst>
              <a:gd name="adj" fmla="val 4865"/>
            </a:avLst>
          </a:prstGeom>
          <a:solidFill>
            <a:srgbClr val="FFFFFF"/>
          </a:solidFill>
          <a:ln w="12700">
            <a:solidFill>
              <a:srgbClr val="D9D5CC"/>
            </a:solidFill>
            <a:prstDash val="solid"/>
          </a:ln>
        </p:spPr>
      </p:sp>
      <p:sp>
        <p:nvSpPr>
          <p:cNvPr id="25" name="Shape 23"/>
          <p:cNvSpPr/>
          <p:nvPr/>
        </p:nvSpPr>
        <p:spPr>
          <a:xfrm>
            <a:off x="9336024" y="4023360"/>
            <a:ext cx="384048" cy="384048"/>
          </a:xfrm>
          <a:prstGeom prst="ellipse">
            <a:avLst/>
          </a:prstGeom>
          <a:solidFill>
            <a:srgbClr val="CCA338"/>
          </a:solidFill>
          <a:ln/>
        </p:spPr>
      </p:sp>
      <p:sp>
        <p:nvSpPr>
          <p:cNvPr id="26" name="Text 24"/>
          <p:cNvSpPr/>
          <p:nvPr/>
        </p:nvSpPr>
        <p:spPr>
          <a:xfrm>
            <a:off x="9336024" y="4023360"/>
            <a:ext cx="384048" cy="384048"/>
          </a:xfrm>
          <a:prstGeom prst="rect">
            <a:avLst/>
          </a:prstGeom>
          <a:noFill/>
          <a:ln/>
        </p:spPr>
        <p:txBody>
          <a:bodyPr wrap="square" lIns="0" tIns="0" rIns="0" bIns="0" rtlCol="0" anchor="ctr"/>
          <a:lstStyle/>
          <a:p>
            <a:pPr algn="ctr" indent="0" marL="0">
              <a:buNone/>
            </a:pPr>
            <a:r>
              <a:rPr lang="en-US" sz="1300" b="1" dirty="0">
                <a:solidFill>
                  <a:srgbClr val="1A2640"/>
                </a:solidFill>
                <a:latin typeface="Calibri" pitchFamily="34" charset="0"/>
                <a:ea typeface="Calibri" pitchFamily="34" charset="-122"/>
                <a:cs typeface="Calibri" pitchFamily="34" charset="-120"/>
              </a:rPr>
              <a:t>4</a:t>
            </a:r>
            <a:endParaRPr lang="en-US" sz="1300" dirty="0"/>
          </a:p>
        </p:txBody>
      </p:sp>
      <p:sp>
        <p:nvSpPr>
          <p:cNvPr id="27" name="Text 25"/>
          <p:cNvSpPr/>
          <p:nvPr/>
        </p:nvSpPr>
        <p:spPr>
          <a:xfrm>
            <a:off x="9336024" y="4480560"/>
            <a:ext cx="2057400" cy="292608"/>
          </a:xfrm>
          <a:prstGeom prst="rect">
            <a:avLst/>
          </a:prstGeom>
          <a:noFill/>
          <a:ln/>
        </p:spPr>
        <p:txBody>
          <a:bodyPr wrap="square" lIns="0" tIns="0" rIns="0" bIns="0" rtlCol="0" anchor="ctr"/>
          <a:lstStyle/>
          <a:p>
            <a:pPr indent="0" marL="0">
              <a:buNone/>
            </a:pPr>
            <a:r>
              <a:rPr lang="en-US" sz="1200" b="1" dirty="0">
                <a:solidFill>
                  <a:srgbClr val="1A2640"/>
                </a:solidFill>
                <a:latin typeface="Calibri" pitchFamily="34" charset="0"/>
                <a:ea typeface="Calibri" pitchFamily="34" charset="-122"/>
                <a:cs typeface="Calibri" pitchFamily="34" charset="-120"/>
              </a:rPr>
              <a:t>Founder decides</a:t>
            </a:r>
            <a:endParaRPr lang="en-US" sz="1200" dirty="0"/>
          </a:p>
        </p:txBody>
      </p:sp>
      <p:sp>
        <p:nvSpPr>
          <p:cNvPr id="28" name="Text 26"/>
          <p:cNvSpPr/>
          <p:nvPr/>
        </p:nvSpPr>
        <p:spPr>
          <a:xfrm>
            <a:off x="9336024" y="4791456"/>
            <a:ext cx="2057400" cy="713232"/>
          </a:xfrm>
          <a:prstGeom prst="rect">
            <a:avLst/>
          </a:prstGeom>
          <a:noFill/>
          <a:ln/>
        </p:spPr>
        <p:txBody>
          <a:bodyPr wrap="square" lIns="0" tIns="0" rIns="0" bIns="0" rtlCol="0" anchor="ctr"/>
          <a:lstStyle/>
          <a:p>
            <a:pPr indent="0" marL="0">
              <a:lnSpc>
                <a:spcPts val="1280"/>
              </a:lnSpc>
              <a:buNone/>
            </a:pPr>
            <a:r>
              <a:rPr lang="en-US" sz="970" dirty="0">
                <a:solidFill>
                  <a:srgbClr val="6B7280"/>
                </a:solidFill>
                <a:latin typeface="Calibri" pitchFamily="34" charset="0"/>
                <a:ea typeface="Calibri" pitchFamily="34" charset="-122"/>
                <a:cs typeface="Calibri" pitchFamily="34" charset="-120"/>
              </a:rPr>
              <a:t>The AIs only advise; they never act. Every decision is signed off by a person and written into a numbered log.</a:t>
            </a:r>
            <a:endParaRPr lang="en-US" sz="970" dirty="0"/>
          </a:p>
        </p:txBody>
      </p:sp>
      <p:sp>
        <p:nvSpPr>
          <p:cNvPr id="29" name="Text 27"/>
          <p:cNvSpPr/>
          <p:nvPr/>
        </p:nvSpPr>
        <p:spPr>
          <a:xfrm>
            <a:off x="685800" y="5742432"/>
            <a:ext cx="10744200" cy="640080"/>
          </a:xfrm>
          <a:prstGeom prst="rect">
            <a:avLst/>
          </a:prstGeom>
          <a:noFill/>
          <a:ln/>
        </p:spPr>
        <p:txBody>
          <a:bodyPr wrap="square" lIns="0" tIns="0" rIns="0" bIns="0" rtlCol="0" anchor="ctr"/>
          <a:lstStyle/>
          <a:p>
            <a:pPr indent="0" marL="0">
              <a:lnSpc>
                <a:spcPts val="1400"/>
              </a:lnSpc>
              <a:buNone/>
            </a:pPr>
            <a:r>
              <a:rPr lang="en-US" sz="1050" dirty="0">
                <a:solidFill>
                  <a:srgbClr val="3D4A5C"/>
                </a:solidFill>
                <a:latin typeface="Calibri" pitchFamily="34" charset="0"/>
                <a:ea typeface="Calibri" pitchFamily="34" charset="-122"/>
                <a:cs typeface="Calibri" pitchFamily="34" charset="-120"/>
              </a:rPr>
              <a:t>What it changed: the cost sheet was rebuilt three times. Video cost had been guessed 20–40 times too high, AI judging 4–15 times too high, ID checks about 50 times too high. Fixing those dropped break-even from 57,000 people to 25,000. The same five AIs also watch the app inner workings — three failed tries at any problem, and all five are called in to find the cause.</a:t>
            </a:r>
            <a:endParaRPr lang="en-US" sz="1050" dirty="0"/>
          </a:p>
        </p:txBody>
      </p:sp>
      <p:sp>
        <p:nvSpPr>
          <p:cNvPr id="30" name="Text 28"/>
          <p:cNvSpPr/>
          <p:nvPr/>
        </p:nvSpPr>
        <p:spPr>
          <a:xfrm>
            <a:off x="11292840" y="6291072"/>
            <a:ext cx="457200" cy="274320"/>
          </a:xfrm>
          <a:prstGeom prst="rect">
            <a:avLst/>
          </a:prstGeom>
          <a:noFill/>
          <a:ln/>
        </p:spPr>
        <p:txBody>
          <a:bodyPr wrap="square" lIns="0" tIns="0" rIns="0" bIns="0" rtlCol="0" anchor="ctr"/>
          <a:lstStyle/>
          <a:p>
            <a:pPr algn="r" indent="0" marL="0">
              <a:buNone/>
            </a:pPr>
            <a:r>
              <a:rPr lang="en-US" sz="1000" dirty="0">
                <a:solidFill>
                  <a:srgbClr val="A9A296"/>
                </a:solidFill>
                <a:latin typeface="Calibri" pitchFamily="34" charset="0"/>
                <a:ea typeface="Calibri" pitchFamily="34" charset="-122"/>
                <a:cs typeface="Calibri"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5F0"/>
        </a:solidFill>
      </p:bgPr>
    </p:bg>
    <p:spTree>
      <p:nvGrpSpPr>
        <p:cNvPr id="1" name=""/>
        <p:cNvGrpSpPr/>
        <p:nvPr/>
      </p:nvGrpSpPr>
      <p:grpSpPr>
        <a:xfrm>
          <a:off x="0" y="0"/>
          <a:ext cx="0" cy="0"/>
          <a:chOff x="0" y="0"/>
          <a:chExt cx="0" cy="0"/>
        </a:xfrm>
      </p:grpSpPr>
      <p:sp>
        <p:nvSpPr>
          <p:cNvPr id="2" name="Text 0"/>
          <p:cNvSpPr/>
          <p:nvPr/>
        </p:nvSpPr>
        <p:spPr>
          <a:xfrm>
            <a:off x="685800" y="384048"/>
            <a:ext cx="10789920" cy="274320"/>
          </a:xfrm>
          <a:prstGeom prst="rect">
            <a:avLst/>
          </a:prstGeom>
          <a:noFill/>
          <a:ln/>
        </p:spPr>
        <p:txBody>
          <a:bodyPr wrap="square" lIns="0" tIns="0" rIns="0" bIns="0" rtlCol="0" anchor="ctr"/>
          <a:lstStyle/>
          <a:p>
            <a:pPr indent="0" marL="0">
              <a:buNone/>
            </a:pPr>
            <a:r>
              <a:rPr lang="en-US" sz="1100" b="1" spc="220" kern="0" dirty="0">
                <a:solidFill>
                  <a:srgbClr val="CCA338"/>
                </a:solidFill>
                <a:latin typeface="Calibri" pitchFamily="34" charset="0"/>
                <a:ea typeface="Calibri" pitchFamily="34" charset="-122"/>
                <a:cs typeface="Calibri" pitchFamily="34" charset="-120"/>
              </a:rPr>
              <a:t>WHAT CAN GO WRONG</a:t>
            </a:r>
            <a:endParaRPr lang="en-US" sz="1100" dirty="0"/>
          </a:p>
        </p:txBody>
      </p:sp>
      <p:sp>
        <p:nvSpPr>
          <p:cNvPr id="3" name="Text 1"/>
          <p:cNvSpPr/>
          <p:nvPr/>
        </p:nvSpPr>
        <p:spPr>
          <a:xfrm>
            <a:off x="685800" y="713232"/>
            <a:ext cx="10789920" cy="731520"/>
          </a:xfrm>
          <a:prstGeom prst="rect">
            <a:avLst/>
          </a:prstGeom>
          <a:noFill/>
          <a:ln/>
        </p:spPr>
        <p:txBody>
          <a:bodyPr wrap="square" lIns="0" tIns="0" rIns="0" bIns="0" rtlCol="0" anchor="ctr"/>
          <a:lstStyle/>
          <a:p>
            <a:pPr indent="0" marL="0">
              <a:buNone/>
            </a:pPr>
            <a:r>
              <a:rPr lang="en-US" sz="3300" b="1" dirty="0">
                <a:solidFill>
                  <a:srgbClr val="1A2640"/>
                </a:solidFill>
                <a:latin typeface="Cambria" pitchFamily="34" charset="0"/>
                <a:ea typeface="Cambria" pitchFamily="34" charset="-122"/>
                <a:cs typeface="Cambria" pitchFamily="34" charset="-120"/>
              </a:rPr>
              <a:t>The three biggest risks — we say them first</a:t>
            </a:r>
            <a:endParaRPr lang="en-US" sz="3300" dirty="0"/>
          </a:p>
        </p:txBody>
      </p:sp>
      <p:sp>
        <p:nvSpPr>
          <p:cNvPr id="4" name="Shape 2"/>
          <p:cNvSpPr/>
          <p:nvPr/>
        </p:nvSpPr>
        <p:spPr>
          <a:xfrm>
            <a:off x="685800" y="1737360"/>
            <a:ext cx="10744200" cy="1133856"/>
          </a:xfrm>
          <a:prstGeom prst="roundRect">
            <a:avLst>
              <a:gd name="adj" fmla="val 7258"/>
            </a:avLst>
          </a:prstGeom>
          <a:solidFill>
            <a:srgbClr val="FFFBF2"/>
          </a:solidFill>
          <a:ln w="12700">
            <a:solidFill>
              <a:srgbClr val="CCA338"/>
            </a:solidFill>
            <a:prstDash val="solid"/>
          </a:ln>
        </p:spPr>
      </p:sp>
      <p:sp>
        <p:nvSpPr>
          <p:cNvPr id="5" name="Text 3"/>
          <p:cNvSpPr/>
          <p:nvPr/>
        </p:nvSpPr>
        <p:spPr>
          <a:xfrm>
            <a:off x="960120" y="1883664"/>
            <a:ext cx="3017520" cy="292608"/>
          </a:xfrm>
          <a:prstGeom prst="rect">
            <a:avLst/>
          </a:prstGeom>
          <a:noFill/>
          <a:ln/>
        </p:spPr>
        <p:txBody>
          <a:bodyPr wrap="square" lIns="0" tIns="0" rIns="0" bIns="0" rtlCol="0" anchor="ctr"/>
          <a:lstStyle/>
          <a:p>
            <a:pPr indent="0" marL="0">
              <a:buNone/>
            </a:pPr>
            <a:r>
              <a:rPr lang="en-US" sz="1350" b="1" dirty="0">
                <a:solidFill>
                  <a:srgbClr val="1A2640"/>
                </a:solidFill>
                <a:latin typeface="Calibri" pitchFamily="34" charset="0"/>
                <a:ea typeface="Calibri" pitchFamily="34" charset="-122"/>
                <a:cs typeface="Calibri" pitchFamily="34" charset="-120"/>
              </a:rPr>
              <a:t>Participants who do not recruit</a:t>
            </a:r>
            <a:endParaRPr lang="en-US" sz="1350" dirty="0"/>
          </a:p>
        </p:txBody>
      </p:sp>
      <p:sp>
        <p:nvSpPr>
          <p:cNvPr id="6" name="Shape 4"/>
          <p:cNvSpPr/>
          <p:nvPr/>
        </p:nvSpPr>
        <p:spPr>
          <a:xfrm>
            <a:off x="4069080" y="1911096"/>
            <a:ext cx="914400" cy="237744"/>
          </a:xfrm>
          <a:prstGeom prst="roundRect">
            <a:avLst>
              <a:gd name="adj" fmla="val 50000"/>
            </a:avLst>
          </a:prstGeom>
          <a:solidFill>
            <a:srgbClr val="CCA338"/>
          </a:solidFill>
          <a:ln/>
        </p:spPr>
      </p:sp>
      <p:sp>
        <p:nvSpPr>
          <p:cNvPr id="7" name="Text 5"/>
          <p:cNvSpPr/>
          <p:nvPr/>
        </p:nvSpPr>
        <p:spPr>
          <a:xfrm>
            <a:off x="4069080" y="1911096"/>
            <a:ext cx="914400" cy="237744"/>
          </a:xfrm>
          <a:prstGeom prst="rect">
            <a:avLst/>
          </a:prstGeom>
          <a:noFill/>
          <a:ln/>
        </p:spPr>
        <p:txBody>
          <a:bodyPr wrap="square" lIns="0" tIns="0" rIns="0" bIns="0" rtlCol="0" anchor="ctr"/>
          <a:lstStyle/>
          <a:p>
            <a:pPr algn="ctr" indent="0" marL="0">
              <a:buNone/>
            </a:pPr>
            <a:r>
              <a:rPr lang="en-US" sz="850" b="1" spc="60" kern="0" dirty="0">
                <a:solidFill>
                  <a:srgbClr val="1A2640"/>
                </a:solidFill>
                <a:latin typeface="Calibri" pitchFamily="34" charset="0"/>
                <a:ea typeface="Calibri" pitchFamily="34" charset="-122"/>
                <a:cs typeface="Calibri" pitchFamily="34" charset="-120"/>
              </a:rPr>
              <a:t>HIGHEST</a:t>
            </a:r>
            <a:endParaRPr lang="en-US" sz="850" dirty="0"/>
          </a:p>
        </p:txBody>
      </p:sp>
      <p:sp>
        <p:nvSpPr>
          <p:cNvPr id="8" name="Text 6"/>
          <p:cNvSpPr/>
          <p:nvPr/>
        </p:nvSpPr>
        <p:spPr>
          <a:xfrm>
            <a:off x="960120" y="2212848"/>
            <a:ext cx="10195560" cy="621792"/>
          </a:xfrm>
          <a:prstGeom prst="rect">
            <a:avLst/>
          </a:prstGeom>
          <a:noFill/>
          <a:ln/>
        </p:spPr>
        <p:txBody>
          <a:bodyPr wrap="square" lIns="0" tIns="0" rIns="0" bIns="0" rtlCol="0" anchor="ctr"/>
          <a:lstStyle/>
          <a:p>
            <a:pPr indent="0" marL="0">
              <a:lnSpc>
                <a:spcPts val="1350"/>
              </a:lnSpc>
              <a:buNone/>
            </a:pPr>
            <a:r>
              <a:rPr lang="en-US" sz="1060" dirty="0">
                <a:solidFill>
                  <a:srgbClr val="6B7280"/>
                </a:solidFill>
                <a:latin typeface="Calibri" pitchFamily="34" charset="0"/>
                <a:ea typeface="Calibri" pitchFamily="34" charset="-122"/>
                <a:cs typeface="Calibri" pitchFamily="34" charset="-120"/>
              </a:rPr>
              <a:t>The plan assumes each paying person brings others in. If that spreading does not happen, growth stops at whatever we paid for. This is the risk that decides the company — so we only spend more once we have measured a real 20-times return, not before.</a:t>
            </a:r>
            <a:endParaRPr lang="en-US" sz="1060" dirty="0"/>
          </a:p>
        </p:txBody>
      </p:sp>
      <p:sp>
        <p:nvSpPr>
          <p:cNvPr id="9" name="Shape 7"/>
          <p:cNvSpPr/>
          <p:nvPr/>
        </p:nvSpPr>
        <p:spPr>
          <a:xfrm>
            <a:off x="685800" y="3035808"/>
            <a:ext cx="10744200" cy="1133856"/>
          </a:xfrm>
          <a:prstGeom prst="roundRect">
            <a:avLst>
              <a:gd name="adj" fmla="val 7258"/>
            </a:avLst>
          </a:prstGeom>
          <a:solidFill>
            <a:srgbClr val="FFFFFF"/>
          </a:solidFill>
          <a:ln w="12700">
            <a:solidFill>
              <a:srgbClr val="D9D5CC"/>
            </a:solidFill>
            <a:prstDash val="solid"/>
          </a:ln>
        </p:spPr>
      </p:sp>
      <p:sp>
        <p:nvSpPr>
          <p:cNvPr id="10" name="Text 8"/>
          <p:cNvSpPr/>
          <p:nvPr/>
        </p:nvSpPr>
        <p:spPr>
          <a:xfrm>
            <a:off x="960120" y="3182112"/>
            <a:ext cx="3017520" cy="292608"/>
          </a:xfrm>
          <a:prstGeom prst="rect">
            <a:avLst/>
          </a:prstGeom>
          <a:noFill/>
          <a:ln/>
        </p:spPr>
        <p:txBody>
          <a:bodyPr wrap="square" lIns="0" tIns="0" rIns="0" bIns="0" rtlCol="0" anchor="ctr"/>
          <a:lstStyle/>
          <a:p>
            <a:pPr indent="0" marL="0">
              <a:buNone/>
            </a:pPr>
            <a:r>
              <a:rPr lang="en-US" sz="1350" b="1" dirty="0">
                <a:solidFill>
                  <a:srgbClr val="1A2640"/>
                </a:solidFill>
                <a:latin typeface="Calibri" pitchFamily="34" charset="0"/>
                <a:ea typeface="Calibri" pitchFamily="34" charset="-122"/>
                <a:cs typeface="Calibri" pitchFamily="34" charset="-120"/>
              </a:rPr>
              <a:t>Social platform blocking</a:t>
            </a:r>
            <a:endParaRPr lang="en-US" sz="1350" dirty="0"/>
          </a:p>
        </p:txBody>
      </p:sp>
      <p:sp>
        <p:nvSpPr>
          <p:cNvPr id="11" name="Shape 9"/>
          <p:cNvSpPr/>
          <p:nvPr/>
        </p:nvSpPr>
        <p:spPr>
          <a:xfrm>
            <a:off x="4069080" y="3209544"/>
            <a:ext cx="914400" cy="237744"/>
          </a:xfrm>
          <a:prstGeom prst="roundRect">
            <a:avLst>
              <a:gd name="adj" fmla="val 50000"/>
            </a:avLst>
          </a:prstGeom>
          <a:solidFill>
            <a:srgbClr val="EDEAE3"/>
          </a:solidFill>
          <a:ln/>
        </p:spPr>
      </p:sp>
      <p:sp>
        <p:nvSpPr>
          <p:cNvPr id="12" name="Text 10"/>
          <p:cNvSpPr/>
          <p:nvPr/>
        </p:nvSpPr>
        <p:spPr>
          <a:xfrm>
            <a:off x="4069080" y="3209544"/>
            <a:ext cx="914400" cy="237744"/>
          </a:xfrm>
          <a:prstGeom prst="rect">
            <a:avLst/>
          </a:prstGeom>
          <a:noFill/>
          <a:ln/>
        </p:spPr>
        <p:txBody>
          <a:bodyPr wrap="square" lIns="0" tIns="0" rIns="0" bIns="0" rtlCol="0" anchor="ctr"/>
          <a:lstStyle/>
          <a:p>
            <a:pPr algn="ctr" indent="0" marL="0">
              <a:buNone/>
            </a:pPr>
            <a:r>
              <a:rPr lang="en-US" sz="850" b="1" spc="60" kern="0" dirty="0">
                <a:solidFill>
                  <a:srgbClr val="6B7280"/>
                </a:solidFill>
                <a:latin typeface="Calibri" pitchFamily="34" charset="0"/>
                <a:ea typeface="Calibri" pitchFamily="34" charset="-122"/>
                <a:cs typeface="Calibri" pitchFamily="34" charset="-120"/>
              </a:rPr>
              <a:t>HIGH</a:t>
            </a:r>
            <a:endParaRPr lang="en-US" sz="850" dirty="0"/>
          </a:p>
        </p:txBody>
      </p:sp>
      <p:sp>
        <p:nvSpPr>
          <p:cNvPr id="13" name="Text 11"/>
          <p:cNvSpPr/>
          <p:nvPr/>
        </p:nvSpPr>
        <p:spPr>
          <a:xfrm>
            <a:off x="960120" y="3511296"/>
            <a:ext cx="10195560" cy="621792"/>
          </a:xfrm>
          <a:prstGeom prst="rect">
            <a:avLst/>
          </a:prstGeom>
          <a:noFill/>
          <a:ln/>
        </p:spPr>
        <p:txBody>
          <a:bodyPr wrap="square" lIns="0" tIns="0" rIns="0" bIns="0" rtlCol="0" anchor="ctr"/>
          <a:lstStyle/>
          <a:p>
            <a:pPr indent="0" marL="0">
              <a:lnSpc>
                <a:spcPts val="1350"/>
              </a:lnSpc>
              <a:buNone/>
            </a:pPr>
            <a:r>
              <a:rPr lang="en-US" sz="1060" dirty="0">
                <a:solidFill>
                  <a:srgbClr val="6B7280"/>
                </a:solidFill>
                <a:latin typeface="Calibri" pitchFamily="34" charset="0"/>
                <a:ea typeface="Calibri" pitchFamily="34" charset="-122"/>
                <a:cs typeface="Calibri" pitchFamily="34" charset="-120"/>
              </a:rPr>
              <a:t>Big platforms can slow or block our sharing at any time, with no warning. We planned for it from day one: many web addresses, different ad designs, our own list of everyone who joined, and people on the ground who don't depend on any one platform being nice to us.</a:t>
            </a:r>
            <a:endParaRPr lang="en-US" sz="1060" dirty="0"/>
          </a:p>
        </p:txBody>
      </p:sp>
      <p:sp>
        <p:nvSpPr>
          <p:cNvPr id="14" name="Shape 12"/>
          <p:cNvSpPr/>
          <p:nvPr/>
        </p:nvSpPr>
        <p:spPr>
          <a:xfrm>
            <a:off x="685800" y="4334256"/>
            <a:ext cx="10744200" cy="1133856"/>
          </a:xfrm>
          <a:prstGeom prst="roundRect">
            <a:avLst>
              <a:gd name="adj" fmla="val 7258"/>
            </a:avLst>
          </a:prstGeom>
          <a:solidFill>
            <a:srgbClr val="FFFFFF"/>
          </a:solidFill>
          <a:ln w="12700">
            <a:solidFill>
              <a:srgbClr val="D9D5CC"/>
            </a:solidFill>
            <a:prstDash val="solid"/>
          </a:ln>
        </p:spPr>
      </p:sp>
      <p:sp>
        <p:nvSpPr>
          <p:cNvPr id="15" name="Text 13"/>
          <p:cNvSpPr/>
          <p:nvPr/>
        </p:nvSpPr>
        <p:spPr>
          <a:xfrm>
            <a:off x="960120" y="4480560"/>
            <a:ext cx="3017520" cy="292608"/>
          </a:xfrm>
          <a:prstGeom prst="rect">
            <a:avLst/>
          </a:prstGeom>
          <a:noFill/>
          <a:ln/>
        </p:spPr>
        <p:txBody>
          <a:bodyPr wrap="square" lIns="0" tIns="0" rIns="0" bIns="0" rtlCol="0" anchor="ctr"/>
          <a:lstStyle/>
          <a:p>
            <a:pPr indent="0" marL="0">
              <a:buNone/>
            </a:pPr>
            <a:r>
              <a:rPr lang="en-US" sz="1350" b="1" dirty="0">
                <a:solidFill>
                  <a:srgbClr val="1A2640"/>
                </a:solidFill>
                <a:latin typeface="Calibri" pitchFamily="34" charset="0"/>
                <a:ea typeface="Calibri" pitchFamily="34" charset="-122"/>
                <a:cs typeface="Calibri" pitchFamily="34" charset="-120"/>
              </a:rPr>
              <a:t>Rules in other countries</a:t>
            </a:r>
            <a:endParaRPr lang="en-US" sz="1350" dirty="0"/>
          </a:p>
        </p:txBody>
      </p:sp>
      <p:sp>
        <p:nvSpPr>
          <p:cNvPr id="16" name="Shape 14"/>
          <p:cNvSpPr/>
          <p:nvPr/>
        </p:nvSpPr>
        <p:spPr>
          <a:xfrm>
            <a:off x="4069080" y="4507992"/>
            <a:ext cx="914400" cy="237744"/>
          </a:xfrm>
          <a:prstGeom prst="roundRect">
            <a:avLst>
              <a:gd name="adj" fmla="val 50000"/>
            </a:avLst>
          </a:prstGeom>
          <a:solidFill>
            <a:srgbClr val="EDEAE3"/>
          </a:solidFill>
          <a:ln/>
        </p:spPr>
      </p:sp>
      <p:sp>
        <p:nvSpPr>
          <p:cNvPr id="17" name="Text 15"/>
          <p:cNvSpPr/>
          <p:nvPr/>
        </p:nvSpPr>
        <p:spPr>
          <a:xfrm>
            <a:off x="4069080" y="4507992"/>
            <a:ext cx="914400" cy="237744"/>
          </a:xfrm>
          <a:prstGeom prst="rect">
            <a:avLst/>
          </a:prstGeom>
          <a:noFill/>
          <a:ln/>
        </p:spPr>
        <p:txBody>
          <a:bodyPr wrap="square" lIns="0" tIns="0" rIns="0" bIns="0" rtlCol="0" anchor="ctr"/>
          <a:lstStyle/>
          <a:p>
            <a:pPr algn="ctr" indent="0" marL="0">
              <a:buNone/>
            </a:pPr>
            <a:r>
              <a:rPr lang="en-US" sz="850" b="1" spc="60" kern="0" dirty="0">
                <a:solidFill>
                  <a:srgbClr val="6B7280"/>
                </a:solidFill>
                <a:latin typeface="Calibri" pitchFamily="34" charset="0"/>
                <a:ea typeface="Calibri" pitchFamily="34" charset="-122"/>
                <a:cs typeface="Calibri" pitchFamily="34" charset="-120"/>
              </a:rPr>
              <a:t>MEDIUM</a:t>
            </a:r>
            <a:endParaRPr lang="en-US" sz="850" dirty="0"/>
          </a:p>
        </p:txBody>
      </p:sp>
      <p:sp>
        <p:nvSpPr>
          <p:cNvPr id="18" name="Text 16"/>
          <p:cNvSpPr/>
          <p:nvPr/>
        </p:nvSpPr>
        <p:spPr>
          <a:xfrm>
            <a:off x="960120" y="4809744"/>
            <a:ext cx="10195560" cy="621792"/>
          </a:xfrm>
          <a:prstGeom prst="rect">
            <a:avLst/>
          </a:prstGeom>
          <a:noFill/>
          <a:ln/>
        </p:spPr>
        <p:txBody>
          <a:bodyPr wrap="square" lIns="0" tIns="0" rIns="0" bIns="0" rtlCol="0" anchor="ctr"/>
          <a:lstStyle/>
          <a:p>
            <a:pPr indent="0" marL="0">
              <a:lnSpc>
                <a:spcPts val="1350"/>
              </a:lnSpc>
              <a:buNone/>
            </a:pPr>
            <a:r>
              <a:rPr lang="en-US" sz="1060" dirty="0">
                <a:solidFill>
                  <a:srgbClr val="6B7280"/>
                </a:solidFill>
                <a:latin typeface="Calibri" pitchFamily="34" charset="0"/>
                <a:ea typeface="Calibri" pitchFamily="34" charset="-122"/>
                <a:cs typeface="Calibri" pitchFamily="34" charset="-120"/>
              </a:rPr>
              <a:t>Paid-to-join events have different rules in every country. We start in India, prove the number, then grow country by country — with real income paying for the legal work, not a promise.</a:t>
            </a:r>
            <a:endParaRPr lang="en-US" sz="1060" dirty="0"/>
          </a:p>
        </p:txBody>
      </p:sp>
      <p:sp>
        <p:nvSpPr>
          <p:cNvPr id="19" name="Shape 17"/>
          <p:cNvSpPr/>
          <p:nvPr/>
        </p:nvSpPr>
        <p:spPr>
          <a:xfrm>
            <a:off x="685800" y="5614416"/>
            <a:ext cx="10744200" cy="658368"/>
          </a:xfrm>
          <a:prstGeom prst="roundRect">
            <a:avLst>
              <a:gd name="adj" fmla="val 12500"/>
            </a:avLst>
          </a:prstGeom>
          <a:solidFill>
            <a:srgbClr val="1A2640"/>
          </a:solidFill>
          <a:ln/>
        </p:spPr>
      </p:sp>
      <p:sp>
        <p:nvSpPr>
          <p:cNvPr id="20" name="Text 18"/>
          <p:cNvSpPr/>
          <p:nvPr/>
        </p:nvSpPr>
        <p:spPr>
          <a:xfrm>
            <a:off x="960120" y="5614416"/>
            <a:ext cx="1554480" cy="658368"/>
          </a:xfrm>
          <a:prstGeom prst="rect">
            <a:avLst/>
          </a:prstGeom>
          <a:noFill/>
          <a:ln/>
        </p:spPr>
        <p:txBody>
          <a:bodyPr wrap="square" lIns="0" tIns="0" rIns="0" bIns="0" rtlCol="0" anchor="ctr"/>
          <a:lstStyle/>
          <a:p>
            <a:pPr indent="0" marL="0">
              <a:buNone/>
            </a:pPr>
            <a:r>
              <a:rPr lang="en-US" sz="1100" b="1" dirty="0">
                <a:solidFill>
                  <a:srgbClr val="CCA338"/>
                </a:solidFill>
                <a:latin typeface="Calibri" pitchFamily="34" charset="0"/>
                <a:ea typeface="Calibri" pitchFamily="34" charset="-122"/>
                <a:cs typeface="Calibri" pitchFamily="34" charset="-120"/>
              </a:rPr>
              <a:t>Also tracked</a:t>
            </a:r>
            <a:endParaRPr lang="en-US" sz="1100" dirty="0"/>
          </a:p>
        </p:txBody>
      </p:sp>
      <p:sp>
        <p:nvSpPr>
          <p:cNvPr id="21" name="Text 19"/>
          <p:cNvSpPr/>
          <p:nvPr/>
        </p:nvSpPr>
        <p:spPr>
          <a:xfrm>
            <a:off x="2606040" y="5614416"/>
            <a:ext cx="8595360" cy="658368"/>
          </a:xfrm>
          <a:prstGeom prst="rect">
            <a:avLst/>
          </a:prstGeom>
          <a:noFill/>
          <a:ln/>
        </p:spPr>
        <p:txBody>
          <a:bodyPr wrap="square" lIns="0" tIns="0" rIns="0" bIns="0" rtlCol="0" anchor="ctr"/>
          <a:lstStyle/>
          <a:p>
            <a:pPr indent="0" marL="0">
              <a:lnSpc>
                <a:spcPts val="1400"/>
              </a:lnSpc>
              <a:buNone/>
            </a:pPr>
            <a:r>
              <a:rPr lang="en-US" sz="1050" dirty="0">
                <a:solidFill>
                  <a:srgbClr val="C3CBD9"/>
                </a:solidFill>
                <a:latin typeface="Calibri" pitchFamily="34" charset="0"/>
                <a:ea typeface="Calibri" pitchFamily="34" charset="-122"/>
                <a:cs typeface="Calibri" pitchFamily="34" charset="-120"/>
              </a:rPr>
              <a:t>The sales-tax rate (GST), handling foreign money, and checking content when there is a huge amount of it. All three are being worked on now with proper advisers — none of them holds up the launch.</a:t>
            </a:r>
            <a:endParaRPr lang="en-US" sz="1050" dirty="0"/>
          </a:p>
        </p:txBody>
      </p:sp>
      <p:sp>
        <p:nvSpPr>
          <p:cNvPr id="22" name="Text 20"/>
          <p:cNvSpPr/>
          <p:nvPr/>
        </p:nvSpPr>
        <p:spPr>
          <a:xfrm>
            <a:off x="685800" y="6345936"/>
            <a:ext cx="10744200" cy="274320"/>
          </a:xfrm>
          <a:prstGeom prst="rect">
            <a:avLst/>
          </a:prstGeom>
          <a:noFill/>
          <a:ln/>
        </p:spPr>
        <p:txBody>
          <a:bodyPr wrap="square" lIns="0" tIns="0" rIns="0" bIns="0" rtlCol="0" anchor="ctr"/>
          <a:lstStyle/>
          <a:p>
            <a:pPr indent="0" marL="0">
              <a:buNone/>
            </a:pPr>
            <a:r>
              <a:rPr lang="en-US" sz="1000" i="1" dirty="0">
                <a:solidFill>
                  <a:srgbClr val="9A9284"/>
                </a:solidFill>
                <a:latin typeface="Calibri" pitchFamily="34" charset="0"/>
                <a:ea typeface="Calibri" pitchFamily="34" charset="-122"/>
                <a:cs typeface="Calibri" pitchFamily="34" charset="-120"/>
              </a:rPr>
              <a:t>We would rather you hear these from us in the first meeting than find them in the third.</a:t>
            </a:r>
            <a:endParaRPr lang="en-US" sz="1000" dirty="0"/>
          </a:p>
        </p:txBody>
      </p:sp>
      <p:sp>
        <p:nvSpPr>
          <p:cNvPr id="23" name="Text 21"/>
          <p:cNvSpPr/>
          <p:nvPr/>
        </p:nvSpPr>
        <p:spPr>
          <a:xfrm>
            <a:off x="11292840" y="6291072"/>
            <a:ext cx="457200" cy="274320"/>
          </a:xfrm>
          <a:prstGeom prst="rect">
            <a:avLst/>
          </a:prstGeom>
          <a:noFill/>
          <a:ln/>
        </p:spPr>
        <p:txBody>
          <a:bodyPr wrap="square" lIns="0" tIns="0" rIns="0" bIns="0" rtlCol="0" anchor="ctr"/>
          <a:lstStyle/>
          <a:p>
            <a:pPr algn="r" indent="0" marL="0">
              <a:buNone/>
            </a:pPr>
            <a:r>
              <a:rPr lang="en-US" sz="1000" dirty="0">
                <a:solidFill>
                  <a:srgbClr val="A9A296"/>
                </a:solidFill>
                <a:latin typeface="Calibri" pitchFamily="34" charset="0"/>
                <a:ea typeface="Calibri" pitchFamily="34" charset="-122"/>
                <a:cs typeface="Calibri"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5F0"/>
        </a:solidFill>
      </p:bgPr>
    </p:bg>
    <p:spTree>
      <p:nvGrpSpPr>
        <p:cNvPr id="1" name=""/>
        <p:cNvGrpSpPr/>
        <p:nvPr/>
      </p:nvGrpSpPr>
      <p:grpSpPr>
        <a:xfrm>
          <a:off x="0" y="0"/>
          <a:ext cx="0" cy="0"/>
          <a:chOff x="0" y="0"/>
          <a:chExt cx="0" cy="0"/>
        </a:xfrm>
      </p:grpSpPr>
      <p:sp>
        <p:nvSpPr>
          <p:cNvPr id="2" name="Text 0"/>
          <p:cNvSpPr/>
          <p:nvPr/>
        </p:nvSpPr>
        <p:spPr>
          <a:xfrm>
            <a:off x="685800" y="384048"/>
            <a:ext cx="10789920" cy="274320"/>
          </a:xfrm>
          <a:prstGeom prst="rect">
            <a:avLst/>
          </a:prstGeom>
          <a:noFill/>
          <a:ln/>
        </p:spPr>
        <p:txBody>
          <a:bodyPr wrap="square" lIns="0" tIns="0" rIns="0" bIns="0" rtlCol="0" anchor="ctr"/>
          <a:lstStyle/>
          <a:p>
            <a:pPr indent="0" marL="0">
              <a:buNone/>
            </a:pPr>
            <a:r>
              <a:rPr lang="en-US" sz="1100" b="1" spc="220" kern="0" dirty="0">
                <a:solidFill>
                  <a:srgbClr val="CCA338"/>
                </a:solidFill>
                <a:latin typeface="Calibri" pitchFamily="34" charset="0"/>
                <a:ea typeface="Calibri" pitchFamily="34" charset="-122"/>
                <a:cs typeface="Calibri" pitchFamily="34" charset="-120"/>
              </a:rPr>
              <a:t>THE PLAN, MONTH BY MONTH</a:t>
            </a:r>
            <a:endParaRPr lang="en-US" sz="1100" dirty="0"/>
          </a:p>
        </p:txBody>
      </p:sp>
      <p:sp>
        <p:nvSpPr>
          <p:cNvPr id="3" name="Text 1"/>
          <p:cNvSpPr/>
          <p:nvPr/>
        </p:nvSpPr>
        <p:spPr>
          <a:xfrm>
            <a:off x="685800" y="713232"/>
            <a:ext cx="10789920" cy="731520"/>
          </a:xfrm>
          <a:prstGeom prst="rect">
            <a:avLst/>
          </a:prstGeom>
          <a:noFill/>
          <a:ln/>
        </p:spPr>
        <p:txBody>
          <a:bodyPr wrap="square" lIns="0" tIns="0" rIns="0" bIns="0" rtlCol="0" anchor="ctr"/>
          <a:lstStyle/>
          <a:p>
            <a:pPr indent="0" marL="0">
              <a:buNone/>
            </a:pPr>
            <a:r>
              <a:rPr lang="en-US" sz="3300" b="1" dirty="0">
                <a:solidFill>
                  <a:srgbClr val="1A2640"/>
                </a:solidFill>
                <a:latin typeface="Cambria" pitchFamily="34" charset="0"/>
                <a:ea typeface="Cambria" pitchFamily="34" charset="-122"/>
                <a:cs typeface="Cambria" pitchFamily="34" charset="-120"/>
              </a:rPr>
              <a:t>Fifteen days to a month to launch. Building either way.</a:t>
            </a:r>
            <a:endParaRPr lang="en-US" sz="3300" dirty="0"/>
          </a:p>
        </p:txBody>
      </p:sp>
      <p:sp>
        <p:nvSpPr>
          <p:cNvPr id="4" name="Shape 2"/>
          <p:cNvSpPr/>
          <p:nvPr/>
        </p:nvSpPr>
        <p:spPr>
          <a:xfrm>
            <a:off x="685800" y="1783080"/>
            <a:ext cx="2514600" cy="2834640"/>
          </a:xfrm>
          <a:prstGeom prst="roundRect">
            <a:avLst>
              <a:gd name="adj" fmla="val 3273"/>
            </a:avLst>
          </a:prstGeom>
          <a:solidFill>
            <a:srgbClr val="FFFFFF"/>
          </a:solidFill>
          <a:ln w="12700">
            <a:solidFill>
              <a:srgbClr val="D9D5CC"/>
            </a:solidFill>
            <a:prstDash val="solid"/>
          </a:ln>
        </p:spPr>
      </p:sp>
      <p:sp>
        <p:nvSpPr>
          <p:cNvPr id="5" name="Shape 3"/>
          <p:cNvSpPr/>
          <p:nvPr/>
        </p:nvSpPr>
        <p:spPr>
          <a:xfrm>
            <a:off x="941832" y="1993392"/>
            <a:ext cx="1417320" cy="310896"/>
          </a:xfrm>
          <a:prstGeom prst="roundRect">
            <a:avLst>
              <a:gd name="adj" fmla="val 50000"/>
            </a:avLst>
          </a:prstGeom>
          <a:solidFill>
            <a:srgbClr val="CCA338"/>
          </a:solidFill>
          <a:ln/>
        </p:spPr>
      </p:sp>
      <p:sp>
        <p:nvSpPr>
          <p:cNvPr id="6" name="Text 4"/>
          <p:cNvSpPr/>
          <p:nvPr/>
        </p:nvSpPr>
        <p:spPr>
          <a:xfrm>
            <a:off x="941832" y="1993392"/>
            <a:ext cx="1417320" cy="310896"/>
          </a:xfrm>
          <a:prstGeom prst="rect">
            <a:avLst/>
          </a:prstGeom>
          <a:noFill/>
          <a:ln/>
        </p:spPr>
        <p:txBody>
          <a:bodyPr wrap="square" lIns="0" tIns="0" rIns="0" bIns="0" rtlCol="0" anchor="ctr"/>
          <a:lstStyle/>
          <a:p>
            <a:pPr algn="ctr" indent="0" marL="0">
              <a:buNone/>
            </a:pPr>
            <a:r>
              <a:rPr lang="en-US" sz="950" b="1" spc="80" kern="0" dirty="0">
                <a:solidFill>
                  <a:srgbClr val="1A2640"/>
                </a:solidFill>
                <a:latin typeface="Calibri" pitchFamily="34" charset="0"/>
                <a:ea typeface="Calibri" pitchFamily="34" charset="-122"/>
                <a:cs typeface="Calibri" pitchFamily="34" charset="-120"/>
              </a:rPr>
              <a:t>DAY 0–30</a:t>
            </a:r>
            <a:endParaRPr lang="en-US" sz="950" dirty="0"/>
          </a:p>
        </p:txBody>
      </p:sp>
      <p:sp>
        <p:nvSpPr>
          <p:cNvPr id="7" name="Text 5"/>
          <p:cNvSpPr/>
          <p:nvPr/>
        </p:nvSpPr>
        <p:spPr>
          <a:xfrm>
            <a:off x="941832" y="2395728"/>
            <a:ext cx="2057400" cy="329184"/>
          </a:xfrm>
          <a:prstGeom prst="rect">
            <a:avLst/>
          </a:prstGeom>
          <a:noFill/>
          <a:ln/>
        </p:spPr>
        <p:txBody>
          <a:bodyPr wrap="square" lIns="0" tIns="0" rIns="0" bIns="0" rtlCol="0" anchor="ctr"/>
          <a:lstStyle/>
          <a:p>
            <a:pPr indent="0" marL="0">
              <a:buNone/>
            </a:pPr>
            <a:r>
              <a:rPr lang="en-US" sz="1400" b="1" dirty="0">
                <a:solidFill>
                  <a:srgbClr val="1A2640"/>
                </a:solidFill>
                <a:latin typeface="Calibri" pitchFamily="34" charset="0"/>
                <a:ea typeface="Calibri" pitchFamily="34" charset="-122"/>
                <a:cs typeface="Calibri" pitchFamily="34" charset="-120"/>
              </a:rPr>
              <a:t>Public launch</a:t>
            </a:r>
            <a:endParaRPr lang="en-US" sz="1400" dirty="0"/>
          </a:p>
        </p:txBody>
      </p:sp>
      <p:sp>
        <p:nvSpPr>
          <p:cNvPr id="8" name="Text 6"/>
          <p:cNvSpPr/>
          <p:nvPr/>
        </p:nvSpPr>
        <p:spPr>
          <a:xfrm>
            <a:off x="941832" y="2743200"/>
            <a:ext cx="2057400" cy="1691640"/>
          </a:xfrm>
          <a:prstGeom prst="rect">
            <a:avLst/>
          </a:prstGeom>
          <a:noFill/>
          <a:ln/>
        </p:spPr>
        <p:txBody>
          <a:bodyPr wrap="square" lIns="0" tIns="0" rIns="0" bIns="0" rtlCol="0" anchor="ctr"/>
          <a:lstStyle/>
          <a:p>
            <a:pPr indent="0" marL="0">
              <a:lnSpc>
                <a:spcPts val="1400"/>
              </a:lnSpc>
              <a:buNone/>
            </a:pPr>
            <a:r>
              <a:rPr lang="en-US" sz="1020" dirty="0">
                <a:solidFill>
                  <a:srgbClr val="6B7280"/>
                </a:solidFill>
                <a:latin typeface="Calibri" pitchFamily="34" charset="0"/>
                <a:ea typeface="Calibri" pitchFamily="34" charset="-122"/>
                <a:cs typeface="Calibri" pitchFamily="34" charset="-120"/>
              </a:rPr>
              <a:t>Six doors go live — the free part is already on all three app stores. The door-picker is finished. The paid-to-join engine is ready. The public home page is live.</a:t>
            </a:r>
            <a:endParaRPr lang="en-US" sz="1020" dirty="0"/>
          </a:p>
        </p:txBody>
      </p:sp>
      <p:sp>
        <p:nvSpPr>
          <p:cNvPr id="9" name="Shape 7"/>
          <p:cNvSpPr/>
          <p:nvPr/>
        </p:nvSpPr>
        <p:spPr>
          <a:xfrm>
            <a:off x="3483864" y="1783080"/>
            <a:ext cx="2514600" cy="2834640"/>
          </a:xfrm>
          <a:prstGeom prst="roundRect">
            <a:avLst>
              <a:gd name="adj" fmla="val 3273"/>
            </a:avLst>
          </a:prstGeom>
          <a:solidFill>
            <a:srgbClr val="FFFFFF"/>
          </a:solidFill>
          <a:ln w="12700">
            <a:solidFill>
              <a:srgbClr val="D9D5CC"/>
            </a:solidFill>
            <a:prstDash val="solid"/>
          </a:ln>
        </p:spPr>
      </p:sp>
      <p:sp>
        <p:nvSpPr>
          <p:cNvPr id="10" name="Shape 8"/>
          <p:cNvSpPr/>
          <p:nvPr/>
        </p:nvSpPr>
        <p:spPr>
          <a:xfrm>
            <a:off x="3739896" y="1993392"/>
            <a:ext cx="1417320" cy="310896"/>
          </a:xfrm>
          <a:prstGeom prst="roundRect">
            <a:avLst>
              <a:gd name="adj" fmla="val 50000"/>
            </a:avLst>
          </a:prstGeom>
          <a:solidFill>
            <a:srgbClr val="EDEAE3"/>
          </a:solidFill>
          <a:ln/>
        </p:spPr>
      </p:sp>
      <p:sp>
        <p:nvSpPr>
          <p:cNvPr id="11" name="Text 9"/>
          <p:cNvSpPr/>
          <p:nvPr/>
        </p:nvSpPr>
        <p:spPr>
          <a:xfrm>
            <a:off x="3739896" y="1993392"/>
            <a:ext cx="1417320" cy="310896"/>
          </a:xfrm>
          <a:prstGeom prst="rect">
            <a:avLst/>
          </a:prstGeom>
          <a:noFill/>
          <a:ln/>
        </p:spPr>
        <p:txBody>
          <a:bodyPr wrap="square" lIns="0" tIns="0" rIns="0" bIns="0" rtlCol="0" anchor="ctr"/>
          <a:lstStyle/>
          <a:p>
            <a:pPr algn="ctr" indent="0" marL="0">
              <a:buNone/>
            </a:pPr>
            <a:r>
              <a:rPr lang="en-US" sz="950" b="1" spc="80" kern="0" dirty="0">
                <a:solidFill>
                  <a:srgbClr val="6B7280"/>
                </a:solidFill>
                <a:latin typeface="Calibri" pitchFamily="34" charset="0"/>
                <a:ea typeface="Calibri" pitchFamily="34" charset="-122"/>
                <a:cs typeface="Calibri" pitchFamily="34" charset="-120"/>
              </a:rPr>
              <a:t>MONTH 1–3</a:t>
            </a:r>
            <a:endParaRPr lang="en-US" sz="950" dirty="0"/>
          </a:p>
        </p:txBody>
      </p:sp>
      <p:sp>
        <p:nvSpPr>
          <p:cNvPr id="12" name="Text 10"/>
          <p:cNvSpPr/>
          <p:nvPr/>
        </p:nvSpPr>
        <p:spPr>
          <a:xfrm>
            <a:off x="3739896" y="2395728"/>
            <a:ext cx="2057400" cy="329184"/>
          </a:xfrm>
          <a:prstGeom prst="rect">
            <a:avLst/>
          </a:prstGeom>
          <a:noFill/>
          <a:ln/>
        </p:spPr>
        <p:txBody>
          <a:bodyPr wrap="square" lIns="0" tIns="0" rIns="0" bIns="0" rtlCol="0" anchor="ctr"/>
          <a:lstStyle/>
          <a:p>
            <a:pPr indent="0" marL="0">
              <a:buNone/>
            </a:pPr>
            <a:r>
              <a:rPr lang="en-US" sz="1400" b="1" dirty="0">
                <a:solidFill>
                  <a:srgbClr val="1A2640"/>
                </a:solidFill>
                <a:latin typeface="Calibri" pitchFamily="34" charset="0"/>
                <a:ea typeface="Calibri" pitchFamily="34" charset="-122"/>
                <a:cs typeface="Calibri" pitchFamily="34" charset="-120"/>
              </a:rPr>
              <a:t>First cycle</a:t>
            </a:r>
            <a:endParaRPr lang="en-US" sz="1400" dirty="0"/>
          </a:p>
        </p:txBody>
      </p:sp>
      <p:sp>
        <p:nvSpPr>
          <p:cNvPr id="13" name="Text 11"/>
          <p:cNvSpPr/>
          <p:nvPr/>
        </p:nvSpPr>
        <p:spPr>
          <a:xfrm>
            <a:off x="3739896" y="2743200"/>
            <a:ext cx="2057400" cy="1691640"/>
          </a:xfrm>
          <a:prstGeom prst="rect">
            <a:avLst/>
          </a:prstGeom>
          <a:noFill/>
          <a:ln/>
        </p:spPr>
        <p:txBody>
          <a:bodyPr wrap="square" lIns="0" tIns="0" rIns="0" bIns="0" rtlCol="0" anchor="ctr"/>
          <a:lstStyle/>
          <a:p>
            <a:pPr indent="0" marL="0">
              <a:lnSpc>
                <a:spcPts val="1400"/>
              </a:lnSpc>
              <a:buNone/>
            </a:pPr>
            <a:r>
              <a:rPr lang="en-US" sz="1020" dirty="0">
                <a:solidFill>
                  <a:srgbClr val="6B7280"/>
                </a:solidFill>
                <a:latin typeface="Calibri" pitchFamily="34" charset="0"/>
                <a:ea typeface="Calibri" pitchFamily="34" charset="-122"/>
                <a:cs typeface="Calibri" pitchFamily="34" charset="-120"/>
              </a:rPr>
              <a:t>The paid-to-join engine runs its first round. The free part soaks up the crowd it brings. 25,000 people — below break-even, on purpose.</a:t>
            </a:r>
            <a:endParaRPr lang="en-US" sz="1020" dirty="0"/>
          </a:p>
        </p:txBody>
      </p:sp>
      <p:sp>
        <p:nvSpPr>
          <p:cNvPr id="14" name="Shape 12"/>
          <p:cNvSpPr/>
          <p:nvPr/>
        </p:nvSpPr>
        <p:spPr>
          <a:xfrm>
            <a:off x="6281928" y="1783080"/>
            <a:ext cx="2514600" cy="2834640"/>
          </a:xfrm>
          <a:prstGeom prst="roundRect">
            <a:avLst>
              <a:gd name="adj" fmla="val 3273"/>
            </a:avLst>
          </a:prstGeom>
          <a:solidFill>
            <a:srgbClr val="FFFFFF"/>
          </a:solidFill>
          <a:ln w="12700">
            <a:solidFill>
              <a:srgbClr val="D9D5CC"/>
            </a:solidFill>
            <a:prstDash val="solid"/>
          </a:ln>
        </p:spPr>
      </p:sp>
      <p:sp>
        <p:nvSpPr>
          <p:cNvPr id="15" name="Shape 13"/>
          <p:cNvSpPr/>
          <p:nvPr/>
        </p:nvSpPr>
        <p:spPr>
          <a:xfrm>
            <a:off x="6537960" y="1993392"/>
            <a:ext cx="1417320" cy="310896"/>
          </a:xfrm>
          <a:prstGeom prst="roundRect">
            <a:avLst>
              <a:gd name="adj" fmla="val 50000"/>
            </a:avLst>
          </a:prstGeom>
          <a:solidFill>
            <a:srgbClr val="EDEAE3"/>
          </a:solidFill>
          <a:ln/>
        </p:spPr>
      </p:sp>
      <p:sp>
        <p:nvSpPr>
          <p:cNvPr id="16" name="Text 14"/>
          <p:cNvSpPr/>
          <p:nvPr/>
        </p:nvSpPr>
        <p:spPr>
          <a:xfrm>
            <a:off x="6537960" y="1993392"/>
            <a:ext cx="1417320" cy="310896"/>
          </a:xfrm>
          <a:prstGeom prst="rect">
            <a:avLst/>
          </a:prstGeom>
          <a:noFill/>
          <a:ln/>
        </p:spPr>
        <p:txBody>
          <a:bodyPr wrap="square" lIns="0" tIns="0" rIns="0" bIns="0" rtlCol="0" anchor="ctr"/>
          <a:lstStyle/>
          <a:p>
            <a:pPr algn="ctr" indent="0" marL="0">
              <a:buNone/>
            </a:pPr>
            <a:r>
              <a:rPr lang="en-US" sz="950" b="1" spc="80" kern="0" dirty="0">
                <a:solidFill>
                  <a:srgbClr val="6B7280"/>
                </a:solidFill>
                <a:latin typeface="Calibri" pitchFamily="34" charset="0"/>
                <a:ea typeface="Calibri" pitchFamily="34" charset="-122"/>
                <a:cs typeface="Calibri" pitchFamily="34" charset="-120"/>
              </a:rPr>
              <a:t>MONTH 4–8</a:t>
            </a:r>
            <a:endParaRPr lang="en-US" sz="950" dirty="0"/>
          </a:p>
        </p:txBody>
      </p:sp>
      <p:sp>
        <p:nvSpPr>
          <p:cNvPr id="17" name="Text 15"/>
          <p:cNvSpPr/>
          <p:nvPr/>
        </p:nvSpPr>
        <p:spPr>
          <a:xfrm>
            <a:off x="6537960" y="2395728"/>
            <a:ext cx="2057400" cy="329184"/>
          </a:xfrm>
          <a:prstGeom prst="rect">
            <a:avLst/>
          </a:prstGeom>
          <a:noFill/>
          <a:ln/>
        </p:spPr>
        <p:txBody>
          <a:bodyPr wrap="square" lIns="0" tIns="0" rIns="0" bIns="0" rtlCol="0" anchor="ctr"/>
          <a:lstStyle/>
          <a:p>
            <a:pPr indent="0" marL="0">
              <a:buNone/>
            </a:pPr>
            <a:r>
              <a:rPr lang="en-US" sz="1400" b="1" dirty="0">
                <a:solidFill>
                  <a:srgbClr val="1A2640"/>
                </a:solidFill>
                <a:latin typeface="Calibri" pitchFamily="34" charset="0"/>
                <a:ea typeface="Calibri" pitchFamily="34" charset="-122"/>
                <a:cs typeface="Calibri" pitchFamily="34" charset="-120"/>
              </a:rPr>
              <a:t>Ramp or hold</a:t>
            </a:r>
            <a:endParaRPr lang="en-US" sz="1400" dirty="0"/>
          </a:p>
        </p:txBody>
      </p:sp>
      <p:sp>
        <p:nvSpPr>
          <p:cNvPr id="18" name="Text 16"/>
          <p:cNvSpPr/>
          <p:nvPr/>
        </p:nvSpPr>
        <p:spPr>
          <a:xfrm>
            <a:off x="6537960" y="2743200"/>
            <a:ext cx="2057400" cy="1691640"/>
          </a:xfrm>
          <a:prstGeom prst="rect">
            <a:avLst/>
          </a:prstGeom>
          <a:noFill/>
          <a:ln/>
        </p:spPr>
        <p:txBody>
          <a:bodyPr wrap="square" lIns="0" tIns="0" rIns="0" bIns="0" rtlCol="0" anchor="ctr"/>
          <a:lstStyle/>
          <a:p>
            <a:pPr indent="0" marL="0">
              <a:lnSpc>
                <a:spcPts val="1400"/>
              </a:lnSpc>
              <a:buNone/>
            </a:pPr>
            <a:r>
              <a:rPr lang="en-US" sz="1020" dirty="0">
                <a:solidFill>
                  <a:srgbClr val="6B7280"/>
                </a:solidFill>
                <a:latin typeface="Calibri" pitchFamily="34" charset="0"/>
                <a:ea typeface="Calibri" pitchFamily="34" charset="-122"/>
                <a:cs typeface="Calibri" pitchFamily="34" charset="-120"/>
              </a:rPr>
              <a:t>We spend more on the ground only if the 20x rule is met. Room-sensor screens, the AI course tutor, video series playback. 1,30,000 people.</a:t>
            </a:r>
            <a:endParaRPr lang="en-US" sz="1020" dirty="0"/>
          </a:p>
        </p:txBody>
      </p:sp>
      <p:sp>
        <p:nvSpPr>
          <p:cNvPr id="19" name="Shape 17"/>
          <p:cNvSpPr/>
          <p:nvPr/>
        </p:nvSpPr>
        <p:spPr>
          <a:xfrm>
            <a:off x="9079992" y="1783080"/>
            <a:ext cx="2514600" cy="2834640"/>
          </a:xfrm>
          <a:prstGeom prst="roundRect">
            <a:avLst>
              <a:gd name="adj" fmla="val 3273"/>
            </a:avLst>
          </a:prstGeom>
          <a:solidFill>
            <a:srgbClr val="FFFFFF"/>
          </a:solidFill>
          <a:ln w="12700">
            <a:solidFill>
              <a:srgbClr val="D9D5CC"/>
            </a:solidFill>
            <a:prstDash val="solid"/>
          </a:ln>
        </p:spPr>
      </p:sp>
      <p:sp>
        <p:nvSpPr>
          <p:cNvPr id="20" name="Shape 18"/>
          <p:cNvSpPr/>
          <p:nvPr/>
        </p:nvSpPr>
        <p:spPr>
          <a:xfrm>
            <a:off x="9336024" y="1993392"/>
            <a:ext cx="1417320" cy="310896"/>
          </a:xfrm>
          <a:prstGeom prst="roundRect">
            <a:avLst>
              <a:gd name="adj" fmla="val 50000"/>
            </a:avLst>
          </a:prstGeom>
          <a:solidFill>
            <a:srgbClr val="EDEAE3"/>
          </a:solidFill>
          <a:ln/>
        </p:spPr>
      </p:sp>
      <p:sp>
        <p:nvSpPr>
          <p:cNvPr id="21" name="Text 19"/>
          <p:cNvSpPr/>
          <p:nvPr/>
        </p:nvSpPr>
        <p:spPr>
          <a:xfrm>
            <a:off x="9336024" y="1993392"/>
            <a:ext cx="1417320" cy="310896"/>
          </a:xfrm>
          <a:prstGeom prst="rect">
            <a:avLst/>
          </a:prstGeom>
          <a:noFill/>
          <a:ln/>
        </p:spPr>
        <p:txBody>
          <a:bodyPr wrap="square" lIns="0" tIns="0" rIns="0" bIns="0" rtlCol="0" anchor="ctr"/>
          <a:lstStyle/>
          <a:p>
            <a:pPr algn="ctr" indent="0" marL="0">
              <a:buNone/>
            </a:pPr>
            <a:r>
              <a:rPr lang="en-US" sz="950" b="1" spc="80" kern="0" dirty="0">
                <a:solidFill>
                  <a:srgbClr val="6B7280"/>
                </a:solidFill>
                <a:latin typeface="Calibri" pitchFamily="34" charset="0"/>
                <a:ea typeface="Calibri" pitchFamily="34" charset="-122"/>
                <a:cs typeface="Calibri" pitchFamily="34" charset="-120"/>
              </a:rPr>
              <a:t>MONTH 9–12</a:t>
            </a:r>
            <a:endParaRPr lang="en-US" sz="950" dirty="0"/>
          </a:p>
        </p:txBody>
      </p:sp>
      <p:sp>
        <p:nvSpPr>
          <p:cNvPr id="22" name="Text 20"/>
          <p:cNvSpPr/>
          <p:nvPr/>
        </p:nvSpPr>
        <p:spPr>
          <a:xfrm>
            <a:off x="9336024" y="2395728"/>
            <a:ext cx="2057400" cy="329184"/>
          </a:xfrm>
          <a:prstGeom prst="rect">
            <a:avLst/>
          </a:prstGeom>
          <a:noFill/>
          <a:ln/>
        </p:spPr>
        <p:txBody>
          <a:bodyPr wrap="square" lIns="0" tIns="0" rIns="0" bIns="0" rtlCol="0" anchor="ctr"/>
          <a:lstStyle/>
          <a:p>
            <a:pPr indent="0" marL="0">
              <a:buNone/>
            </a:pPr>
            <a:r>
              <a:rPr lang="en-US" sz="1400" b="1" dirty="0">
                <a:solidFill>
                  <a:srgbClr val="1A2640"/>
                </a:solidFill>
                <a:latin typeface="Calibri" pitchFamily="34" charset="0"/>
                <a:ea typeface="Calibri" pitchFamily="34" charset="-122"/>
                <a:cs typeface="Calibri" pitchFamily="34" charset="-120"/>
              </a:rPr>
              <a:t>Scale</a:t>
            </a:r>
            <a:endParaRPr lang="en-US" sz="1400" dirty="0"/>
          </a:p>
        </p:txBody>
      </p:sp>
      <p:sp>
        <p:nvSpPr>
          <p:cNvPr id="23" name="Text 21"/>
          <p:cNvSpPr/>
          <p:nvPr/>
        </p:nvSpPr>
        <p:spPr>
          <a:xfrm>
            <a:off x="9336024" y="2743200"/>
            <a:ext cx="2057400" cy="1691640"/>
          </a:xfrm>
          <a:prstGeom prst="rect">
            <a:avLst/>
          </a:prstGeom>
          <a:noFill/>
          <a:ln/>
        </p:spPr>
        <p:txBody>
          <a:bodyPr wrap="square" lIns="0" tIns="0" rIns="0" bIns="0" rtlCol="0" anchor="ctr"/>
          <a:lstStyle/>
          <a:p>
            <a:pPr indent="0" marL="0">
              <a:lnSpc>
                <a:spcPts val="1400"/>
              </a:lnSpc>
              <a:buNone/>
            </a:pPr>
            <a:r>
              <a:rPr lang="en-US" sz="1020" dirty="0">
                <a:solidFill>
                  <a:srgbClr val="6B7280"/>
                </a:solidFill>
                <a:latin typeface="Calibri" pitchFamily="34" charset="0"/>
                <a:ea typeface="Calibri" pitchFamily="34" charset="-122"/>
                <a:cs typeface="Calibri" pitchFamily="34" charset="-120"/>
              </a:rPr>
              <a:t>Twenty-one doors grow to thirty-five. Servers that grow themselves. A second country. 2,00,000 people and the first full-year profit.</a:t>
            </a:r>
            <a:endParaRPr lang="en-US" sz="1020" dirty="0"/>
          </a:p>
        </p:txBody>
      </p:sp>
      <p:sp>
        <p:nvSpPr>
          <p:cNvPr id="24" name="Shape 22"/>
          <p:cNvSpPr/>
          <p:nvPr/>
        </p:nvSpPr>
        <p:spPr>
          <a:xfrm>
            <a:off x="685800" y="4892040"/>
            <a:ext cx="10744200" cy="1188720"/>
          </a:xfrm>
          <a:prstGeom prst="roundRect">
            <a:avLst>
              <a:gd name="adj" fmla="val 6923"/>
            </a:avLst>
          </a:prstGeom>
          <a:solidFill>
            <a:srgbClr val="1A2640"/>
          </a:solidFill>
          <a:ln/>
        </p:spPr>
      </p:sp>
      <p:sp>
        <p:nvSpPr>
          <p:cNvPr id="25" name="Text 23"/>
          <p:cNvSpPr/>
          <p:nvPr/>
        </p:nvSpPr>
        <p:spPr>
          <a:xfrm>
            <a:off x="1005840" y="5074920"/>
            <a:ext cx="3657600" cy="274320"/>
          </a:xfrm>
          <a:prstGeom prst="rect">
            <a:avLst/>
          </a:prstGeom>
          <a:noFill/>
          <a:ln/>
        </p:spPr>
        <p:txBody>
          <a:bodyPr wrap="square" lIns="0" tIns="0" rIns="0" bIns="0" rtlCol="0" anchor="ctr"/>
          <a:lstStyle/>
          <a:p>
            <a:pPr indent="0" marL="0">
              <a:buNone/>
            </a:pPr>
            <a:r>
              <a:rPr lang="en-US" sz="1250" b="1" dirty="0">
                <a:solidFill>
                  <a:srgbClr val="CCA338"/>
                </a:solidFill>
                <a:latin typeface="Calibri" pitchFamily="34" charset="0"/>
                <a:ea typeface="Calibri" pitchFamily="34" charset="-122"/>
                <a:cs typeface="Calibri" pitchFamily="34" charset="-120"/>
              </a:rPr>
              <a:t>Why the round is not a gate</a:t>
            </a:r>
            <a:endParaRPr lang="en-US" sz="1250" dirty="0"/>
          </a:p>
        </p:txBody>
      </p:sp>
      <p:sp>
        <p:nvSpPr>
          <p:cNvPr id="26" name="Text 24"/>
          <p:cNvSpPr/>
          <p:nvPr/>
        </p:nvSpPr>
        <p:spPr>
          <a:xfrm>
            <a:off x="1005840" y="5376672"/>
            <a:ext cx="10104120" cy="594360"/>
          </a:xfrm>
          <a:prstGeom prst="rect">
            <a:avLst/>
          </a:prstGeom>
          <a:noFill/>
          <a:ln/>
        </p:spPr>
        <p:txBody>
          <a:bodyPr wrap="square" lIns="0" tIns="0" rIns="0" bIns="0" rtlCol="0" anchor="ctr"/>
          <a:lstStyle/>
          <a:p>
            <a:pPr indent="0" marL="0">
              <a:lnSpc>
                <a:spcPts val="1600"/>
              </a:lnSpc>
              <a:buNone/>
            </a:pPr>
            <a:r>
              <a:rPr lang="en-US" sz="1150" dirty="0">
                <a:solidFill>
                  <a:srgbClr val="C3CBD9"/>
                </a:solidFill>
                <a:latin typeface="Calibri" pitchFamily="34" charset="0"/>
                <a:ea typeface="Calibri" pitchFamily="34" charset="-122"/>
                <a:cs typeface="Calibri" pitchFamily="34" charset="-120"/>
              </a:rPr>
              <a:t>We are ready to launch inside fifteen days to a month, and we build every day whether this closes or not. The money does not start the company — it decides how fast the paid-to-join engine runs, in how many cities, and whether twenty-one doors become thirty-five in twelve months or in thirty. You are buying speed, not survival.</a:t>
            </a:r>
            <a:endParaRPr lang="en-US" sz="1150" dirty="0"/>
          </a:p>
        </p:txBody>
      </p:sp>
      <p:sp>
        <p:nvSpPr>
          <p:cNvPr id="27" name="Text 25"/>
          <p:cNvSpPr/>
          <p:nvPr/>
        </p:nvSpPr>
        <p:spPr>
          <a:xfrm>
            <a:off x="11292840" y="6291072"/>
            <a:ext cx="457200" cy="274320"/>
          </a:xfrm>
          <a:prstGeom prst="rect">
            <a:avLst/>
          </a:prstGeom>
          <a:noFill/>
          <a:ln/>
        </p:spPr>
        <p:txBody>
          <a:bodyPr wrap="square" lIns="0" tIns="0" rIns="0" bIns="0" rtlCol="0" anchor="ctr"/>
          <a:lstStyle/>
          <a:p>
            <a:pPr algn="r" indent="0" marL="0">
              <a:buNone/>
            </a:pPr>
            <a:r>
              <a:rPr lang="en-US" sz="1000" dirty="0">
                <a:solidFill>
                  <a:srgbClr val="A9A296"/>
                </a:solidFill>
                <a:latin typeface="Calibri" pitchFamily="34" charset="0"/>
                <a:ea typeface="Calibri" pitchFamily="34" charset="-122"/>
                <a:cs typeface="Calibri"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5F0"/>
        </a:solidFill>
      </p:bgPr>
    </p:bg>
    <p:spTree>
      <p:nvGrpSpPr>
        <p:cNvPr id="1" name=""/>
        <p:cNvGrpSpPr/>
        <p:nvPr/>
      </p:nvGrpSpPr>
      <p:grpSpPr>
        <a:xfrm>
          <a:off x="0" y="0"/>
          <a:ext cx="0" cy="0"/>
          <a:chOff x="0" y="0"/>
          <a:chExt cx="0" cy="0"/>
        </a:xfrm>
      </p:grpSpPr>
      <p:sp>
        <p:nvSpPr>
          <p:cNvPr id="2" name="Text 0"/>
          <p:cNvSpPr/>
          <p:nvPr/>
        </p:nvSpPr>
        <p:spPr>
          <a:xfrm>
            <a:off x="685800" y="384048"/>
            <a:ext cx="10789920" cy="274320"/>
          </a:xfrm>
          <a:prstGeom prst="rect">
            <a:avLst/>
          </a:prstGeom>
          <a:noFill/>
          <a:ln/>
        </p:spPr>
        <p:txBody>
          <a:bodyPr wrap="square" lIns="0" tIns="0" rIns="0" bIns="0" rtlCol="0" anchor="ctr"/>
          <a:lstStyle/>
          <a:p>
            <a:pPr indent="0" marL="0">
              <a:buNone/>
            </a:pPr>
            <a:r>
              <a:rPr lang="en-US" sz="1100" b="1" spc="220" kern="0" dirty="0">
                <a:solidFill>
                  <a:srgbClr val="CCA338"/>
                </a:solidFill>
                <a:latin typeface="Calibri" pitchFamily="34" charset="0"/>
                <a:ea typeface="Calibri" pitchFamily="34" charset="-122"/>
                <a:cs typeface="Calibri" pitchFamily="34" charset="-120"/>
              </a:rPr>
              <a:t>THE TEAM</a:t>
            </a:r>
            <a:endParaRPr lang="en-US" sz="1100" dirty="0"/>
          </a:p>
        </p:txBody>
      </p:sp>
      <p:sp>
        <p:nvSpPr>
          <p:cNvPr id="3" name="Text 1"/>
          <p:cNvSpPr/>
          <p:nvPr/>
        </p:nvSpPr>
        <p:spPr>
          <a:xfrm>
            <a:off x="685800" y="713232"/>
            <a:ext cx="10789920" cy="731520"/>
          </a:xfrm>
          <a:prstGeom prst="rect">
            <a:avLst/>
          </a:prstGeom>
          <a:noFill/>
          <a:ln/>
        </p:spPr>
        <p:txBody>
          <a:bodyPr wrap="square" lIns="0" tIns="0" rIns="0" bIns="0" rtlCol="0" anchor="ctr"/>
          <a:lstStyle/>
          <a:p>
            <a:pPr indent="0" marL="0">
              <a:buNone/>
            </a:pPr>
            <a:r>
              <a:rPr lang="en-US" sz="3300" b="1" dirty="0">
                <a:solidFill>
                  <a:srgbClr val="1A2640"/>
                </a:solidFill>
                <a:latin typeface="Cambria" pitchFamily="34" charset="0"/>
                <a:ea typeface="Cambria" pitchFamily="34" charset="-122"/>
                <a:cs typeface="Cambria" pitchFamily="34" charset="-120"/>
              </a:rPr>
              <a:t>Four today, down from seven — and shipping faster</a:t>
            </a:r>
            <a:endParaRPr lang="en-US" sz="3300" dirty="0"/>
          </a:p>
        </p:txBody>
      </p:sp>
      <p:sp>
        <p:nvSpPr>
          <p:cNvPr id="4" name="Shape 2"/>
          <p:cNvSpPr/>
          <p:nvPr/>
        </p:nvSpPr>
        <p:spPr>
          <a:xfrm>
            <a:off x="685800" y="1691640"/>
            <a:ext cx="5029200" cy="3017520"/>
          </a:xfrm>
          <a:prstGeom prst="roundRect">
            <a:avLst>
              <a:gd name="adj" fmla="val 2727"/>
            </a:avLst>
          </a:prstGeom>
          <a:solidFill>
            <a:srgbClr val="FFFBF2"/>
          </a:solidFill>
          <a:ln w="12700">
            <a:solidFill>
              <a:srgbClr val="CCA338"/>
            </a:solidFill>
            <a:prstDash val="solid"/>
          </a:ln>
        </p:spPr>
      </p:sp>
      <p:sp>
        <p:nvSpPr>
          <p:cNvPr id="5" name="Text 3"/>
          <p:cNvSpPr/>
          <p:nvPr/>
        </p:nvSpPr>
        <p:spPr>
          <a:xfrm>
            <a:off x="960120" y="1901952"/>
            <a:ext cx="4480560" cy="402336"/>
          </a:xfrm>
          <a:prstGeom prst="rect">
            <a:avLst/>
          </a:prstGeom>
          <a:noFill/>
          <a:ln/>
        </p:spPr>
        <p:txBody>
          <a:bodyPr wrap="square" lIns="0" tIns="0" rIns="0" bIns="0" rtlCol="0" anchor="ctr"/>
          <a:lstStyle/>
          <a:p>
            <a:pPr indent="0" marL="0">
              <a:buNone/>
            </a:pPr>
            <a:r>
              <a:rPr lang="en-US" sz="2500" b="1" dirty="0">
                <a:solidFill>
                  <a:srgbClr val="1A2640"/>
                </a:solidFill>
                <a:latin typeface="Cambria" pitchFamily="34" charset="0"/>
                <a:ea typeface="Cambria" pitchFamily="34" charset="-122"/>
                <a:cs typeface="Cambria" pitchFamily="34" charset="-120"/>
              </a:rPr>
              <a:t>Dr Sanjay</a:t>
            </a:r>
            <a:endParaRPr lang="en-US" sz="2500" dirty="0"/>
          </a:p>
        </p:txBody>
      </p:sp>
      <p:sp>
        <p:nvSpPr>
          <p:cNvPr id="6" name="Text 4"/>
          <p:cNvSpPr/>
          <p:nvPr/>
        </p:nvSpPr>
        <p:spPr>
          <a:xfrm>
            <a:off x="960120" y="2322576"/>
            <a:ext cx="4480560" cy="274320"/>
          </a:xfrm>
          <a:prstGeom prst="rect">
            <a:avLst/>
          </a:prstGeom>
          <a:noFill/>
          <a:ln/>
        </p:spPr>
        <p:txBody>
          <a:bodyPr wrap="square" lIns="0" tIns="0" rIns="0" bIns="0" rtlCol="0" anchor="ctr"/>
          <a:lstStyle/>
          <a:p>
            <a:pPr indent="0" marL="0">
              <a:buNone/>
            </a:pPr>
            <a:r>
              <a:rPr lang="en-US" sz="1200" b="1" dirty="0">
                <a:solidFill>
                  <a:srgbClr val="CCA338"/>
                </a:solidFill>
                <a:latin typeface="Calibri" pitchFamily="34" charset="0"/>
                <a:ea typeface="Calibri" pitchFamily="34" charset="-122"/>
                <a:cs typeface="Calibri" pitchFamily="34" charset="-120"/>
              </a:rPr>
              <a:t>Founder &amp; CEO · Designs it all</a:t>
            </a:r>
            <a:endParaRPr lang="en-US" sz="1200" dirty="0"/>
          </a:p>
        </p:txBody>
      </p:sp>
      <p:sp>
        <p:nvSpPr>
          <p:cNvPr id="7" name="Text 5"/>
          <p:cNvSpPr/>
          <p:nvPr/>
        </p:nvSpPr>
        <p:spPr>
          <a:xfrm>
            <a:off x="960120" y="2688336"/>
            <a:ext cx="4480560" cy="1874520"/>
          </a:xfrm>
          <a:prstGeom prst="rect">
            <a:avLst/>
          </a:prstGeom>
          <a:noFill/>
          <a:ln/>
        </p:spPr>
        <p:txBody>
          <a:bodyPr wrap="square" lIns="0" tIns="0" rIns="0" bIns="0" rtlCol="0" anchor="ctr"/>
          <a:lstStyle/>
          <a:p>
            <a:pPr indent="0" marL="0">
              <a:lnSpc>
                <a:spcPts val="1500"/>
              </a:lnSpc>
              <a:buNone/>
            </a:pPr>
            <a:r>
              <a:rPr lang="en-US" sz="1080" dirty="0">
                <a:solidFill>
                  <a:srgbClr val="3D4A5C"/>
                </a:solidFill>
                <a:latin typeface="Calibri" pitchFamily="34" charset="0"/>
                <a:ea typeface="Calibri" pitchFamily="34" charset="-122"/>
                <a:cs typeface="Calibri" pitchFamily="34" charset="-120"/>
              </a:rPr>
              <a:t>A working dentist who ran a dental group of about ₹4 crore a year, stepped away for twelve months, and designed this whole platform end to end — all twenty-one apps, the door logic, the brain, the legal set-up and the manuals — without writing the code himself.</a:t>
            </a:r>
            <a:endParaRPr lang="en-US" sz="1080" dirty="0"/>
          </a:p>
          <a:p>
            <a:pPr indent="0" marL="0">
              <a:lnSpc>
                <a:spcPts val="1500"/>
              </a:lnSpc>
              <a:buNone/>
            </a:pPr>
            <a:endParaRPr lang="en-US" sz="1080" dirty="0"/>
          </a:p>
          <a:p>
            <a:pPr indent="0" marL="0">
              <a:lnSpc>
                <a:spcPts val="1500"/>
              </a:lnSpc>
              <a:buNone/>
            </a:pPr>
            <a:r>
              <a:rPr lang="en-US" sz="1080" dirty="0">
                <a:solidFill>
                  <a:srgbClr val="3D4A5C"/>
                </a:solidFill>
                <a:latin typeface="Calibri" pitchFamily="34" charset="0"/>
                <a:ea typeface="Calibri" pitchFamily="34" charset="-122"/>
                <a:cs typeface="Calibri" pitchFamily="34" charset="-120"/>
              </a:rPr>
              <a:t>He sets the design and makes the calls. The AI writes the code. The engineers connect it up. That is why the team went from seven to four and the output went up, not down.</a:t>
            </a:r>
            <a:endParaRPr lang="en-US" sz="1080" dirty="0"/>
          </a:p>
        </p:txBody>
      </p:sp>
      <p:sp>
        <p:nvSpPr>
          <p:cNvPr id="8" name="Text 6"/>
          <p:cNvSpPr/>
          <p:nvPr/>
        </p:nvSpPr>
        <p:spPr>
          <a:xfrm>
            <a:off x="5989320" y="1737360"/>
            <a:ext cx="5394960" cy="274320"/>
          </a:xfrm>
          <a:prstGeom prst="rect">
            <a:avLst/>
          </a:prstGeom>
          <a:noFill/>
          <a:ln/>
        </p:spPr>
        <p:txBody>
          <a:bodyPr wrap="square" lIns="0" tIns="0" rIns="0" bIns="0" rtlCol="0" anchor="ctr"/>
          <a:lstStyle/>
          <a:p>
            <a:pPr indent="0" marL="0">
              <a:buNone/>
            </a:pPr>
            <a:r>
              <a:rPr lang="en-US" sz="1250" b="1" dirty="0">
                <a:solidFill>
                  <a:srgbClr val="1A2640"/>
                </a:solidFill>
                <a:latin typeface="Calibri" pitchFamily="34" charset="0"/>
                <a:ea typeface="Calibri" pitchFamily="34" charset="-122"/>
                <a:cs typeface="Calibri" pitchFamily="34" charset="-120"/>
              </a:rPr>
              <a:t>The current four</a:t>
            </a:r>
            <a:endParaRPr lang="en-US" sz="1250" dirty="0"/>
          </a:p>
        </p:txBody>
      </p:sp>
      <p:sp>
        <p:nvSpPr>
          <p:cNvPr id="9" name="Shape 7"/>
          <p:cNvSpPr/>
          <p:nvPr/>
        </p:nvSpPr>
        <p:spPr>
          <a:xfrm>
            <a:off x="5989320" y="2103120"/>
            <a:ext cx="2606040" cy="749808"/>
          </a:xfrm>
          <a:prstGeom prst="roundRect">
            <a:avLst>
              <a:gd name="adj" fmla="val 10976"/>
            </a:avLst>
          </a:prstGeom>
          <a:solidFill>
            <a:srgbClr val="FFFFFF"/>
          </a:solidFill>
          <a:ln w="12700">
            <a:solidFill>
              <a:srgbClr val="D9D5CC"/>
            </a:solidFill>
            <a:prstDash val="solid"/>
          </a:ln>
        </p:spPr>
      </p:sp>
      <p:sp>
        <p:nvSpPr>
          <p:cNvPr id="10" name="Text 8"/>
          <p:cNvSpPr/>
          <p:nvPr/>
        </p:nvSpPr>
        <p:spPr>
          <a:xfrm>
            <a:off x="6190488" y="2212848"/>
            <a:ext cx="2194560" cy="274320"/>
          </a:xfrm>
          <a:prstGeom prst="rect">
            <a:avLst/>
          </a:prstGeom>
          <a:noFill/>
          <a:ln/>
        </p:spPr>
        <p:txBody>
          <a:bodyPr wrap="square" lIns="0" tIns="0" rIns="0" bIns="0" rtlCol="0" anchor="ctr"/>
          <a:lstStyle/>
          <a:p>
            <a:pPr indent="0" marL="0">
              <a:buNone/>
            </a:pPr>
            <a:r>
              <a:rPr lang="en-US" sz="1250" b="1" dirty="0">
                <a:solidFill>
                  <a:srgbClr val="1A2640"/>
                </a:solidFill>
                <a:latin typeface="Calibri" pitchFamily="34" charset="0"/>
                <a:ea typeface="Calibri" pitchFamily="34" charset="-122"/>
                <a:cs typeface="Calibri" pitchFamily="34" charset="-120"/>
              </a:rPr>
              <a:t>Raghav</a:t>
            </a:r>
            <a:endParaRPr lang="en-US" sz="1250" dirty="0"/>
          </a:p>
        </p:txBody>
      </p:sp>
      <p:sp>
        <p:nvSpPr>
          <p:cNvPr id="11" name="Text 9"/>
          <p:cNvSpPr/>
          <p:nvPr/>
        </p:nvSpPr>
        <p:spPr>
          <a:xfrm>
            <a:off x="6190488" y="2505456"/>
            <a:ext cx="2194560" cy="256032"/>
          </a:xfrm>
          <a:prstGeom prst="rect">
            <a:avLst/>
          </a:prstGeom>
          <a:noFill/>
          <a:ln/>
        </p:spPr>
        <p:txBody>
          <a:bodyPr wrap="square" lIns="0" tIns="0" rIns="0" bIns="0" rtlCol="0" anchor="ctr"/>
          <a:lstStyle/>
          <a:p>
            <a:pPr indent="0" marL="0">
              <a:buNone/>
            </a:pPr>
            <a:r>
              <a:rPr lang="en-US" sz="1000" dirty="0">
                <a:solidFill>
                  <a:srgbClr val="6B7280"/>
                </a:solidFill>
                <a:latin typeface="Calibri" pitchFamily="34" charset="0"/>
                <a:ea typeface="Calibri" pitchFamily="34" charset="-122"/>
                <a:cs typeface="Calibri" pitchFamily="34" charset="-120"/>
              </a:rPr>
              <a:t>Builds front and back, puts it live</a:t>
            </a:r>
            <a:endParaRPr lang="en-US" sz="1000" dirty="0"/>
          </a:p>
        </p:txBody>
      </p:sp>
      <p:sp>
        <p:nvSpPr>
          <p:cNvPr id="12" name="Shape 10"/>
          <p:cNvSpPr/>
          <p:nvPr/>
        </p:nvSpPr>
        <p:spPr>
          <a:xfrm>
            <a:off x="8732520" y="2103120"/>
            <a:ext cx="2606040" cy="749808"/>
          </a:xfrm>
          <a:prstGeom prst="roundRect">
            <a:avLst>
              <a:gd name="adj" fmla="val 10976"/>
            </a:avLst>
          </a:prstGeom>
          <a:solidFill>
            <a:srgbClr val="FFFFFF"/>
          </a:solidFill>
          <a:ln w="12700">
            <a:solidFill>
              <a:srgbClr val="D9D5CC"/>
            </a:solidFill>
            <a:prstDash val="solid"/>
          </a:ln>
        </p:spPr>
      </p:sp>
      <p:sp>
        <p:nvSpPr>
          <p:cNvPr id="13" name="Text 11"/>
          <p:cNvSpPr/>
          <p:nvPr/>
        </p:nvSpPr>
        <p:spPr>
          <a:xfrm>
            <a:off x="8933688" y="2212848"/>
            <a:ext cx="2194560" cy="274320"/>
          </a:xfrm>
          <a:prstGeom prst="rect">
            <a:avLst/>
          </a:prstGeom>
          <a:noFill/>
          <a:ln/>
        </p:spPr>
        <p:txBody>
          <a:bodyPr wrap="square" lIns="0" tIns="0" rIns="0" bIns="0" rtlCol="0" anchor="ctr"/>
          <a:lstStyle/>
          <a:p>
            <a:pPr indent="0" marL="0">
              <a:buNone/>
            </a:pPr>
            <a:r>
              <a:rPr lang="en-US" sz="1250" b="1" dirty="0">
                <a:solidFill>
                  <a:srgbClr val="1A2640"/>
                </a:solidFill>
                <a:latin typeface="Calibri" pitchFamily="34" charset="0"/>
                <a:ea typeface="Calibri" pitchFamily="34" charset="-122"/>
                <a:cs typeface="Calibri" pitchFamily="34" charset="-120"/>
              </a:rPr>
              <a:t>Zeeshan</a:t>
            </a:r>
            <a:endParaRPr lang="en-US" sz="1250" dirty="0"/>
          </a:p>
        </p:txBody>
      </p:sp>
      <p:sp>
        <p:nvSpPr>
          <p:cNvPr id="14" name="Text 12"/>
          <p:cNvSpPr/>
          <p:nvPr/>
        </p:nvSpPr>
        <p:spPr>
          <a:xfrm>
            <a:off x="8933688" y="2505456"/>
            <a:ext cx="2194560" cy="256032"/>
          </a:xfrm>
          <a:prstGeom prst="rect">
            <a:avLst/>
          </a:prstGeom>
          <a:noFill/>
          <a:ln/>
        </p:spPr>
        <p:txBody>
          <a:bodyPr wrap="square" lIns="0" tIns="0" rIns="0" bIns="0" rtlCol="0" anchor="ctr"/>
          <a:lstStyle/>
          <a:p>
            <a:pPr indent="0" marL="0">
              <a:buNone/>
            </a:pPr>
            <a:r>
              <a:rPr lang="en-US" sz="1000" dirty="0">
                <a:solidFill>
                  <a:srgbClr val="6B7280"/>
                </a:solidFill>
                <a:latin typeface="Calibri" pitchFamily="34" charset="0"/>
                <a:ea typeface="Calibri" pitchFamily="34" charset="-122"/>
                <a:cs typeface="Calibri" pitchFamily="34" charset="-120"/>
              </a:rPr>
              <a:t>Phone apps</a:t>
            </a:r>
            <a:endParaRPr lang="en-US" sz="1000" dirty="0"/>
          </a:p>
        </p:txBody>
      </p:sp>
      <p:sp>
        <p:nvSpPr>
          <p:cNvPr id="15" name="Shape 13"/>
          <p:cNvSpPr/>
          <p:nvPr/>
        </p:nvSpPr>
        <p:spPr>
          <a:xfrm>
            <a:off x="5989320" y="2971800"/>
            <a:ext cx="2606040" cy="749808"/>
          </a:xfrm>
          <a:prstGeom prst="roundRect">
            <a:avLst>
              <a:gd name="adj" fmla="val 10976"/>
            </a:avLst>
          </a:prstGeom>
          <a:solidFill>
            <a:srgbClr val="FFFFFF"/>
          </a:solidFill>
          <a:ln w="12700">
            <a:solidFill>
              <a:srgbClr val="D9D5CC"/>
            </a:solidFill>
            <a:prstDash val="solid"/>
          </a:ln>
        </p:spPr>
      </p:sp>
      <p:sp>
        <p:nvSpPr>
          <p:cNvPr id="16" name="Text 14"/>
          <p:cNvSpPr/>
          <p:nvPr/>
        </p:nvSpPr>
        <p:spPr>
          <a:xfrm>
            <a:off x="6190488" y="3081528"/>
            <a:ext cx="2194560" cy="274320"/>
          </a:xfrm>
          <a:prstGeom prst="rect">
            <a:avLst/>
          </a:prstGeom>
          <a:noFill/>
          <a:ln/>
        </p:spPr>
        <p:txBody>
          <a:bodyPr wrap="square" lIns="0" tIns="0" rIns="0" bIns="0" rtlCol="0" anchor="ctr"/>
          <a:lstStyle/>
          <a:p>
            <a:pPr indent="0" marL="0">
              <a:buNone/>
            </a:pPr>
            <a:r>
              <a:rPr lang="en-US" sz="1250" b="1" dirty="0">
                <a:solidFill>
                  <a:srgbClr val="1A2640"/>
                </a:solidFill>
                <a:latin typeface="Calibri" pitchFamily="34" charset="0"/>
                <a:ea typeface="Calibri" pitchFamily="34" charset="-122"/>
                <a:cs typeface="Calibri" pitchFamily="34" charset="-120"/>
              </a:rPr>
              <a:t>Vansh</a:t>
            </a:r>
            <a:endParaRPr lang="en-US" sz="1250" dirty="0"/>
          </a:p>
        </p:txBody>
      </p:sp>
      <p:sp>
        <p:nvSpPr>
          <p:cNvPr id="17" name="Text 15"/>
          <p:cNvSpPr/>
          <p:nvPr/>
        </p:nvSpPr>
        <p:spPr>
          <a:xfrm>
            <a:off x="6190488" y="3374136"/>
            <a:ext cx="2194560" cy="256032"/>
          </a:xfrm>
          <a:prstGeom prst="rect">
            <a:avLst/>
          </a:prstGeom>
          <a:noFill/>
          <a:ln/>
        </p:spPr>
        <p:txBody>
          <a:bodyPr wrap="square" lIns="0" tIns="0" rIns="0" bIns="0" rtlCol="0" anchor="ctr"/>
          <a:lstStyle/>
          <a:p>
            <a:pPr indent="0" marL="0">
              <a:buNone/>
            </a:pPr>
            <a:r>
              <a:rPr lang="en-US" sz="1000" dirty="0">
                <a:solidFill>
                  <a:srgbClr val="6B7280"/>
                </a:solidFill>
                <a:latin typeface="Calibri" pitchFamily="34" charset="0"/>
                <a:ea typeface="Calibri" pitchFamily="34" charset="-122"/>
                <a:cs typeface="Calibri" pitchFamily="34" charset="-120"/>
              </a:rPr>
              <a:t>AI parts and testing</a:t>
            </a:r>
            <a:endParaRPr lang="en-US" sz="1000" dirty="0"/>
          </a:p>
        </p:txBody>
      </p:sp>
      <p:sp>
        <p:nvSpPr>
          <p:cNvPr id="18" name="Shape 16"/>
          <p:cNvSpPr/>
          <p:nvPr/>
        </p:nvSpPr>
        <p:spPr>
          <a:xfrm>
            <a:off x="8732520" y="2971800"/>
            <a:ext cx="2606040" cy="749808"/>
          </a:xfrm>
          <a:prstGeom prst="roundRect">
            <a:avLst>
              <a:gd name="adj" fmla="val 10976"/>
            </a:avLst>
          </a:prstGeom>
          <a:solidFill>
            <a:srgbClr val="FFFFFF"/>
          </a:solidFill>
          <a:ln w="12700">
            <a:solidFill>
              <a:srgbClr val="D9D5CC"/>
            </a:solidFill>
            <a:prstDash val="solid"/>
          </a:ln>
        </p:spPr>
      </p:sp>
      <p:sp>
        <p:nvSpPr>
          <p:cNvPr id="19" name="Text 17"/>
          <p:cNvSpPr/>
          <p:nvPr/>
        </p:nvSpPr>
        <p:spPr>
          <a:xfrm>
            <a:off x="8933688" y="3081528"/>
            <a:ext cx="2194560" cy="274320"/>
          </a:xfrm>
          <a:prstGeom prst="rect">
            <a:avLst/>
          </a:prstGeom>
          <a:noFill/>
          <a:ln/>
        </p:spPr>
        <p:txBody>
          <a:bodyPr wrap="square" lIns="0" tIns="0" rIns="0" bIns="0" rtlCol="0" anchor="ctr"/>
          <a:lstStyle/>
          <a:p>
            <a:pPr indent="0" marL="0">
              <a:buNone/>
            </a:pPr>
            <a:r>
              <a:rPr lang="en-US" sz="1250" b="1" dirty="0">
                <a:solidFill>
                  <a:srgbClr val="1A2640"/>
                </a:solidFill>
                <a:latin typeface="Calibri" pitchFamily="34" charset="0"/>
                <a:ea typeface="Calibri" pitchFamily="34" charset="-122"/>
                <a:cs typeface="Calibri" pitchFamily="34" charset="-120"/>
              </a:rPr>
              <a:t>Drishti Arora</a:t>
            </a:r>
            <a:endParaRPr lang="en-US" sz="1250" dirty="0"/>
          </a:p>
        </p:txBody>
      </p:sp>
      <p:sp>
        <p:nvSpPr>
          <p:cNvPr id="20" name="Text 18"/>
          <p:cNvSpPr/>
          <p:nvPr/>
        </p:nvSpPr>
        <p:spPr>
          <a:xfrm>
            <a:off x="8933688" y="3374136"/>
            <a:ext cx="2194560" cy="256032"/>
          </a:xfrm>
          <a:prstGeom prst="rect">
            <a:avLst/>
          </a:prstGeom>
          <a:noFill/>
          <a:ln/>
        </p:spPr>
        <p:txBody>
          <a:bodyPr wrap="square" lIns="0" tIns="0" rIns="0" bIns="0" rtlCol="0" anchor="ctr"/>
          <a:lstStyle/>
          <a:p>
            <a:pPr indent="0" marL="0">
              <a:buNone/>
            </a:pPr>
            <a:r>
              <a:rPr lang="en-US" sz="1000" dirty="0">
                <a:solidFill>
                  <a:srgbClr val="6B7280"/>
                </a:solidFill>
                <a:latin typeface="Calibri" pitchFamily="34" charset="0"/>
                <a:ea typeface="Calibri" pitchFamily="34" charset="-122"/>
                <a:cs typeface="Calibri" pitchFamily="34" charset="-120"/>
              </a:rPr>
              <a:t>Head of PR</a:t>
            </a:r>
            <a:endParaRPr lang="en-US" sz="1000" dirty="0"/>
          </a:p>
        </p:txBody>
      </p:sp>
      <p:sp>
        <p:nvSpPr>
          <p:cNvPr id="21" name="Shape 19"/>
          <p:cNvSpPr/>
          <p:nvPr/>
        </p:nvSpPr>
        <p:spPr>
          <a:xfrm>
            <a:off x="5989320" y="3840480"/>
            <a:ext cx="5349240" cy="868680"/>
          </a:xfrm>
          <a:prstGeom prst="roundRect">
            <a:avLst>
              <a:gd name="adj" fmla="val 9474"/>
            </a:avLst>
          </a:prstGeom>
          <a:solidFill>
            <a:srgbClr val="FFFFFF"/>
          </a:solidFill>
          <a:ln w="12700">
            <a:solidFill>
              <a:srgbClr val="D9D5CC"/>
            </a:solidFill>
            <a:prstDash val="solid"/>
          </a:ln>
        </p:spPr>
      </p:sp>
      <p:sp>
        <p:nvSpPr>
          <p:cNvPr id="22" name="Text 20"/>
          <p:cNvSpPr/>
          <p:nvPr/>
        </p:nvSpPr>
        <p:spPr>
          <a:xfrm>
            <a:off x="6217920" y="3950208"/>
            <a:ext cx="4937760" cy="256032"/>
          </a:xfrm>
          <a:prstGeom prst="rect">
            <a:avLst/>
          </a:prstGeom>
          <a:noFill/>
          <a:ln/>
        </p:spPr>
        <p:txBody>
          <a:bodyPr wrap="square" lIns="0" tIns="0" rIns="0" bIns="0" rtlCol="0" anchor="ctr"/>
          <a:lstStyle/>
          <a:p>
            <a:pPr indent="0" marL="0">
              <a:buNone/>
            </a:pPr>
            <a:r>
              <a:rPr lang="en-US" sz="1150" b="1" dirty="0">
                <a:solidFill>
                  <a:srgbClr val="CCA338"/>
                </a:solidFill>
                <a:latin typeface="Calibri" pitchFamily="34" charset="0"/>
                <a:ea typeface="Calibri" pitchFamily="34" charset="-122"/>
                <a:cs typeface="Calibri" pitchFamily="34" charset="-120"/>
              </a:rPr>
              <a:t>Why four is not a weakness</a:t>
            </a:r>
            <a:endParaRPr lang="en-US" sz="1150" dirty="0"/>
          </a:p>
        </p:txBody>
      </p:sp>
      <p:sp>
        <p:nvSpPr>
          <p:cNvPr id="23" name="Text 21"/>
          <p:cNvSpPr/>
          <p:nvPr/>
        </p:nvSpPr>
        <p:spPr>
          <a:xfrm>
            <a:off x="6217920" y="4206240"/>
            <a:ext cx="4937760" cy="457200"/>
          </a:xfrm>
          <a:prstGeom prst="rect">
            <a:avLst/>
          </a:prstGeom>
          <a:noFill/>
          <a:ln/>
        </p:spPr>
        <p:txBody>
          <a:bodyPr wrap="square" lIns="0" tIns="0" rIns="0" bIns="0" rtlCol="0" anchor="ctr"/>
          <a:lstStyle/>
          <a:p>
            <a:pPr indent="0" marL="0">
              <a:lnSpc>
                <a:spcPts val="1250"/>
              </a:lnSpc>
              <a:buNone/>
            </a:pPr>
            <a:r>
              <a:rPr lang="en-US" sz="980" dirty="0">
                <a:solidFill>
                  <a:srgbClr val="6B7280"/>
                </a:solidFill>
                <a:latin typeface="Calibri" pitchFamily="34" charset="0"/>
                <a:ea typeface="Calibri" pitchFamily="34" charset="-122"/>
                <a:cs typeface="Calibri" pitchFamily="34" charset="-120"/>
              </a:rPr>
              <a:t>The AI writes the code from a written plan, and we check it against real on-screen proof. Engineers connect it. The number of people is no longer what limits us — how fast we join things up is.</a:t>
            </a:r>
            <a:endParaRPr lang="en-US" sz="980" dirty="0"/>
          </a:p>
        </p:txBody>
      </p:sp>
      <p:sp>
        <p:nvSpPr>
          <p:cNvPr id="24" name="Shape 22"/>
          <p:cNvSpPr/>
          <p:nvPr/>
        </p:nvSpPr>
        <p:spPr>
          <a:xfrm>
            <a:off x="685800" y="4956048"/>
            <a:ext cx="10744200" cy="914400"/>
          </a:xfrm>
          <a:prstGeom prst="roundRect">
            <a:avLst>
              <a:gd name="adj" fmla="val 9000"/>
            </a:avLst>
          </a:prstGeom>
          <a:solidFill>
            <a:srgbClr val="1A2640"/>
          </a:solidFill>
          <a:ln/>
        </p:spPr>
      </p:sp>
      <p:sp>
        <p:nvSpPr>
          <p:cNvPr id="25" name="Text 23"/>
          <p:cNvSpPr/>
          <p:nvPr/>
        </p:nvSpPr>
        <p:spPr>
          <a:xfrm>
            <a:off x="1005840" y="5138928"/>
            <a:ext cx="2926080" cy="274320"/>
          </a:xfrm>
          <a:prstGeom prst="rect">
            <a:avLst/>
          </a:prstGeom>
          <a:noFill/>
          <a:ln/>
        </p:spPr>
        <p:txBody>
          <a:bodyPr wrap="square" lIns="0" tIns="0" rIns="0" bIns="0" rtlCol="0" anchor="ctr"/>
          <a:lstStyle/>
          <a:p>
            <a:pPr indent="0" marL="0">
              <a:buNone/>
            </a:pPr>
            <a:r>
              <a:rPr lang="en-US" sz="1200" b="1" dirty="0">
                <a:solidFill>
                  <a:srgbClr val="CCA338"/>
                </a:solidFill>
                <a:latin typeface="Calibri" pitchFamily="34" charset="0"/>
                <a:ea typeface="Calibri" pitchFamily="34" charset="-122"/>
                <a:cs typeface="Calibri" pitchFamily="34" charset="-120"/>
              </a:rPr>
              <a:t>What the round hires</a:t>
            </a:r>
            <a:endParaRPr lang="en-US" sz="1200" dirty="0"/>
          </a:p>
        </p:txBody>
      </p:sp>
      <p:sp>
        <p:nvSpPr>
          <p:cNvPr id="26" name="Text 24"/>
          <p:cNvSpPr/>
          <p:nvPr/>
        </p:nvSpPr>
        <p:spPr>
          <a:xfrm>
            <a:off x="4023360" y="5120640"/>
            <a:ext cx="7178040" cy="566928"/>
          </a:xfrm>
          <a:prstGeom prst="rect">
            <a:avLst/>
          </a:prstGeom>
          <a:noFill/>
          <a:ln/>
        </p:spPr>
        <p:txBody>
          <a:bodyPr wrap="square" lIns="0" tIns="0" rIns="0" bIns="0" rtlCol="0" anchor="ctr"/>
          <a:lstStyle/>
          <a:p>
            <a:pPr indent="0" marL="0">
              <a:lnSpc>
                <a:spcPts val="1500"/>
              </a:lnSpc>
              <a:buNone/>
            </a:pPr>
            <a:r>
              <a:rPr lang="en-US" sz="1130" dirty="0">
                <a:solidFill>
                  <a:srgbClr val="C3CBD9"/>
                </a:solidFill>
                <a:latin typeface="Calibri" pitchFamily="34" charset="0"/>
                <a:ea typeface="Calibri" pitchFamily="34" charset="-122"/>
                <a:cs typeface="Calibri" pitchFamily="34" charset="-120"/>
              </a:rPr>
              <a:t>A senior engineer to clear the join-up backlog, one phone-app engineer, a growth lead to run the paid-to-join engine on the ground, and a legal adviser kept on call across the licensed partners.</a:t>
            </a:r>
            <a:endParaRPr lang="en-US" sz="1130" dirty="0"/>
          </a:p>
        </p:txBody>
      </p:sp>
      <p:sp>
        <p:nvSpPr>
          <p:cNvPr id="27" name="Text 25"/>
          <p:cNvSpPr/>
          <p:nvPr/>
        </p:nvSpPr>
        <p:spPr>
          <a:xfrm>
            <a:off x="11292840" y="6291072"/>
            <a:ext cx="457200" cy="274320"/>
          </a:xfrm>
          <a:prstGeom prst="rect">
            <a:avLst/>
          </a:prstGeom>
          <a:noFill/>
          <a:ln/>
        </p:spPr>
        <p:txBody>
          <a:bodyPr wrap="square" lIns="0" tIns="0" rIns="0" bIns="0" rtlCol="0" anchor="ctr"/>
          <a:lstStyle/>
          <a:p>
            <a:pPr algn="r" indent="0" marL="0">
              <a:buNone/>
            </a:pPr>
            <a:r>
              <a:rPr lang="en-US" sz="1000" dirty="0">
                <a:solidFill>
                  <a:srgbClr val="A9A296"/>
                </a:solidFill>
                <a:latin typeface="Calibri" pitchFamily="34" charset="0"/>
                <a:ea typeface="Calibri" pitchFamily="34" charset="-122"/>
                <a:cs typeface="Calibri"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5F0"/>
        </a:solidFill>
      </p:bgPr>
    </p:bg>
    <p:spTree>
      <p:nvGrpSpPr>
        <p:cNvPr id="1" name=""/>
        <p:cNvGrpSpPr/>
        <p:nvPr/>
      </p:nvGrpSpPr>
      <p:grpSpPr>
        <a:xfrm>
          <a:off x="0" y="0"/>
          <a:ext cx="0" cy="0"/>
          <a:chOff x="0" y="0"/>
          <a:chExt cx="0" cy="0"/>
        </a:xfrm>
      </p:grpSpPr>
      <p:sp>
        <p:nvSpPr>
          <p:cNvPr id="2" name="Text 0"/>
          <p:cNvSpPr/>
          <p:nvPr/>
        </p:nvSpPr>
        <p:spPr>
          <a:xfrm>
            <a:off x="685800" y="384048"/>
            <a:ext cx="10789920" cy="274320"/>
          </a:xfrm>
          <a:prstGeom prst="rect">
            <a:avLst/>
          </a:prstGeom>
          <a:noFill/>
          <a:ln/>
        </p:spPr>
        <p:txBody>
          <a:bodyPr wrap="square" lIns="0" tIns="0" rIns="0" bIns="0" rtlCol="0" anchor="ctr"/>
          <a:lstStyle/>
          <a:p>
            <a:pPr indent="0" marL="0">
              <a:buNone/>
            </a:pPr>
            <a:r>
              <a:rPr lang="en-US" sz="1100" b="1" spc="220" kern="0" dirty="0">
                <a:solidFill>
                  <a:srgbClr val="CCA338"/>
                </a:solidFill>
                <a:latin typeface="Calibri" pitchFamily="34" charset="0"/>
                <a:ea typeface="Calibri" pitchFamily="34" charset="-122"/>
                <a:cs typeface="Calibri" pitchFamily="34" charset="-120"/>
              </a:rPr>
              <a:t>WHERE YOUR MONEY GOES</a:t>
            </a:r>
            <a:endParaRPr lang="en-US" sz="1100" dirty="0"/>
          </a:p>
        </p:txBody>
      </p:sp>
      <p:sp>
        <p:nvSpPr>
          <p:cNvPr id="3" name="Text 1"/>
          <p:cNvSpPr/>
          <p:nvPr/>
        </p:nvSpPr>
        <p:spPr>
          <a:xfrm>
            <a:off x="685800" y="713232"/>
            <a:ext cx="10789920" cy="731520"/>
          </a:xfrm>
          <a:prstGeom prst="rect">
            <a:avLst/>
          </a:prstGeom>
          <a:noFill/>
          <a:ln/>
        </p:spPr>
        <p:txBody>
          <a:bodyPr wrap="square" lIns="0" tIns="0" rIns="0" bIns="0" rtlCol="0" anchor="ctr"/>
          <a:lstStyle/>
          <a:p>
            <a:pPr indent="0" marL="0">
              <a:buNone/>
            </a:pPr>
            <a:r>
              <a:rPr lang="en-US" sz="3300" b="1" dirty="0">
                <a:solidFill>
                  <a:srgbClr val="1A2640"/>
                </a:solidFill>
                <a:latin typeface="Cambria" pitchFamily="34" charset="0"/>
                <a:ea typeface="Cambria" pitchFamily="34" charset="-122"/>
                <a:cs typeface="Cambria" pitchFamily="34" charset="-120"/>
              </a:rPr>
              <a:t>Where your money goes, and when it comes back</a:t>
            </a:r>
            <a:endParaRPr lang="en-US" sz="3300" dirty="0"/>
          </a:p>
        </p:txBody>
      </p:sp>
      <p:sp>
        <p:nvSpPr>
          <p:cNvPr id="4" name="Text 2"/>
          <p:cNvSpPr/>
          <p:nvPr/>
        </p:nvSpPr>
        <p:spPr>
          <a:xfrm>
            <a:off x="685800" y="1536192"/>
            <a:ext cx="10744200" cy="502920"/>
          </a:xfrm>
          <a:prstGeom prst="rect">
            <a:avLst/>
          </a:prstGeom>
          <a:noFill/>
          <a:ln/>
        </p:spPr>
        <p:txBody>
          <a:bodyPr wrap="square" lIns="0" tIns="0" rIns="0" bIns="0" rtlCol="0" anchor="ctr"/>
          <a:lstStyle/>
          <a:p>
            <a:pPr indent="0" marL="0">
              <a:lnSpc>
                <a:spcPts val="2000"/>
              </a:lnSpc>
              <a:buNone/>
            </a:pPr>
            <a:r>
              <a:rPr lang="en-US" sz="1350" dirty="0">
                <a:solidFill>
                  <a:srgbClr val="3D4A5C"/>
                </a:solidFill>
                <a:latin typeface="Calibri" pitchFamily="34" charset="0"/>
                <a:ea typeface="Calibri" pitchFamily="34" charset="-122"/>
                <a:cs typeface="Calibri" pitchFamily="34" charset="-120"/>
              </a:rPr>
              <a:t>In one line: the money is not for building. The building is done and paid for. It buys reach — people on the ground and screens in front of people before the first round runs.</a:t>
            </a:r>
            <a:endParaRPr lang="en-US" sz="1350" dirty="0"/>
          </a:p>
        </p:txBody>
      </p:sp>
      <p:sp>
        <p:nvSpPr>
          <p:cNvPr id="5" name="Shape 3"/>
          <p:cNvSpPr/>
          <p:nvPr/>
        </p:nvSpPr>
        <p:spPr>
          <a:xfrm>
            <a:off x="685800" y="2148840"/>
            <a:ext cx="2514600" cy="2286000"/>
          </a:xfrm>
          <a:prstGeom prst="roundRect">
            <a:avLst>
              <a:gd name="adj" fmla="val 3600"/>
            </a:avLst>
          </a:prstGeom>
          <a:solidFill>
            <a:srgbClr val="FFFFFF"/>
          </a:solidFill>
          <a:ln w="12700">
            <a:solidFill>
              <a:srgbClr val="D9D5CC"/>
            </a:solidFill>
            <a:prstDash val="solid"/>
          </a:ln>
        </p:spPr>
      </p:sp>
      <p:sp>
        <p:nvSpPr>
          <p:cNvPr id="6" name="Shape 4"/>
          <p:cNvSpPr/>
          <p:nvPr/>
        </p:nvSpPr>
        <p:spPr>
          <a:xfrm>
            <a:off x="941832" y="2350008"/>
            <a:ext cx="384048" cy="384048"/>
          </a:xfrm>
          <a:prstGeom prst="ellipse">
            <a:avLst/>
          </a:prstGeom>
          <a:solidFill>
            <a:srgbClr val="CCA338"/>
          </a:solidFill>
          <a:ln/>
        </p:spPr>
      </p:sp>
      <p:sp>
        <p:nvSpPr>
          <p:cNvPr id="7" name="Text 5"/>
          <p:cNvSpPr/>
          <p:nvPr/>
        </p:nvSpPr>
        <p:spPr>
          <a:xfrm>
            <a:off x="941832" y="2350008"/>
            <a:ext cx="384048" cy="384048"/>
          </a:xfrm>
          <a:prstGeom prst="rect">
            <a:avLst/>
          </a:prstGeom>
          <a:noFill/>
          <a:ln/>
        </p:spPr>
        <p:txBody>
          <a:bodyPr wrap="square" lIns="0" tIns="0" rIns="0" bIns="0" rtlCol="0" anchor="ctr"/>
          <a:lstStyle/>
          <a:p>
            <a:pPr algn="ctr" indent="0" marL="0">
              <a:buNone/>
            </a:pPr>
            <a:r>
              <a:rPr lang="en-US" sz="1300" b="1" dirty="0">
                <a:solidFill>
                  <a:srgbClr val="1A2640"/>
                </a:solidFill>
                <a:latin typeface="Calibri" pitchFamily="34" charset="0"/>
                <a:ea typeface="Calibri" pitchFamily="34" charset="-122"/>
                <a:cs typeface="Calibri" pitchFamily="34" charset="-120"/>
              </a:rPr>
              <a:t>1</a:t>
            </a:r>
            <a:endParaRPr lang="en-US" sz="1300" dirty="0"/>
          </a:p>
        </p:txBody>
      </p:sp>
      <p:sp>
        <p:nvSpPr>
          <p:cNvPr id="8" name="Text 6"/>
          <p:cNvSpPr/>
          <p:nvPr/>
        </p:nvSpPr>
        <p:spPr>
          <a:xfrm>
            <a:off x="1417320" y="2377440"/>
            <a:ext cx="1600200" cy="329184"/>
          </a:xfrm>
          <a:prstGeom prst="rect">
            <a:avLst/>
          </a:prstGeom>
          <a:noFill/>
          <a:ln/>
        </p:spPr>
        <p:txBody>
          <a:bodyPr wrap="square" lIns="0" tIns="0" rIns="0" bIns="0" rtlCol="0" anchor="ctr"/>
          <a:lstStyle/>
          <a:p>
            <a:pPr indent="0" marL="0">
              <a:buNone/>
            </a:pPr>
            <a:r>
              <a:rPr lang="en-US" sz="1100" b="1" dirty="0">
                <a:solidFill>
                  <a:srgbClr val="CCA338"/>
                </a:solidFill>
                <a:latin typeface="Calibri" pitchFamily="34" charset="0"/>
                <a:ea typeface="Calibri" pitchFamily="34" charset="-122"/>
                <a:cs typeface="Calibri" pitchFamily="34" charset="-120"/>
              </a:rPr>
              <a:t>Months 0–4</a:t>
            </a:r>
            <a:endParaRPr lang="en-US" sz="1100" dirty="0"/>
          </a:p>
        </p:txBody>
      </p:sp>
      <p:sp>
        <p:nvSpPr>
          <p:cNvPr id="9" name="Text 7"/>
          <p:cNvSpPr/>
          <p:nvPr/>
        </p:nvSpPr>
        <p:spPr>
          <a:xfrm>
            <a:off x="941832" y="2834640"/>
            <a:ext cx="2057400" cy="310896"/>
          </a:xfrm>
          <a:prstGeom prst="rect">
            <a:avLst/>
          </a:prstGeom>
          <a:noFill/>
          <a:ln/>
        </p:spPr>
        <p:txBody>
          <a:bodyPr wrap="square" lIns="0" tIns="0" rIns="0" bIns="0" rtlCol="0" anchor="ctr"/>
          <a:lstStyle/>
          <a:p>
            <a:pPr indent="0" marL="0">
              <a:buNone/>
            </a:pPr>
            <a:r>
              <a:rPr lang="en-US" sz="1300" b="1" dirty="0">
                <a:solidFill>
                  <a:srgbClr val="1A2640"/>
                </a:solidFill>
                <a:latin typeface="Calibri" pitchFamily="34" charset="0"/>
                <a:ea typeface="Calibri" pitchFamily="34" charset="-122"/>
                <a:cs typeface="Calibri" pitchFamily="34" charset="-120"/>
              </a:rPr>
              <a:t>Money goes out</a:t>
            </a:r>
            <a:endParaRPr lang="en-US" sz="1300" dirty="0"/>
          </a:p>
        </p:txBody>
      </p:sp>
      <p:sp>
        <p:nvSpPr>
          <p:cNvPr id="10" name="Text 8"/>
          <p:cNvSpPr/>
          <p:nvPr/>
        </p:nvSpPr>
        <p:spPr>
          <a:xfrm>
            <a:off x="941832" y="3163824"/>
            <a:ext cx="2057400" cy="1170432"/>
          </a:xfrm>
          <a:prstGeom prst="rect">
            <a:avLst/>
          </a:prstGeom>
          <a:noFill/>
          <a:ln/>
        </p:spPr>
        <p:txBody>
          <a:bodyPr wrap="square" lIns="0" tIns="0" rIns="0" bIns="0" rtlCol="0" anchor="ctr"/>
          <a:lstStyle/>
          <a:p>
            <a:pPr indent="0" marL="0">
              <a:lnSpc>
                <a:spcPts val="1350"/>
              </a:lnSpc>
              <a:buNone/>
            </a:pPr>
            <a:r>
              <a:rPr lang="en-US" sz="1020" dirty="0">
                <a:solidFill>
                  <a:srgbClr val="6B7280"/>
                </a:solidFill>
                <a:latin typeface="Calibri" pitchFamily="34" charset="0"/>
                <a:ea typeface="Calibri" pitchFamily="34" charset="-122"/>
                <a:cs typeface="Calibri" pitchFamily="34" charset="-120"/>
              </a:rPr>
              <a:t>₹2 crore on the ground-and-online joining drive, plus the team. Nothing comes back yet. This is the risky window — and it is the only one.</a:t>
            </a:r>
            <a:endParaRPr lang="en-US" sz="1020" dirty="0"/>
          </a:p>
        </p:txBody>
      </p:sp>
      <p:sp>
        <p:nvSpPr>
          <p:cNvPr id="11" name="Shape 9"/>
          <p:cNvSpPr/>
          <p:nvPr/>
        </p:nvSpPr>
        <p:spPr>
          <a:xfrm>
            <a:off x="3483864" y="2148840"/>
            <a:ext cx="2514600" cy="2286000"/>
          </a:xfrm>
          <a:prstGeom prst="roundRect">
            <a:avLst>
              <a:gd name="adj" fmla="val 3600"/>
            </a:avLst>
          </a:prstGeom>
          <a:solidFill>
            <a:srgbClr val="FFFBF2"/>
          </a:solidFill>
          <a:ln w="12700">
            <a:solidFill>
              <a:srgbClr val="CCA338"/>
            </a:solidFill>
            <a:prstDash val="solid"/>
          </a:ln>
        </p:spPr>
      </p:sp>
      <p:sp>
        <p:nvSpPr>
          <p:cNvPr id="12" name="Shape 10"/>
          <p:cNvSpPr/>
          <p:nvPr/>
        </p:nvSpPr>
        <p:spPr>
          <a:xfrm>
            <a:off x="3739896" y="2350008"/>
            <a:ext cx="384048" cy="384048"/>
          </a:xfrm>
          <a:prstGeom prst="ellipse">
            <a:avLst/>
          </a:prstGeom>
          <a:solidFill>
            <a:srgbClr val="CCA338"/>
          </a:solidFill>
          <a:ln/>
        </p:spPr>
      </p:sp>
      <p:sp>
        <p:nvSpPr>
          <p:cNvPr id="13" name="Text 11"/>
          <p:cNvSpPr/>
          <p:nvPr/>
        </p:nvSpPr>
        <p:spPr>
          <a:xfrm>
            <a:off x="3739896" y="2350008"/>
            <a:ext cx="384048" cy="384048"/>
          </a:xfrm>
          <a:prstGeom prst="rect">
            <a:avLst/>
          </a:prstGeom>
          <a:noFill/>
          <a:ln/>
        </p:spPr>
        <p:txBody>
          <a:bodyPr wrap="square" lIns="0" tIns="0" rIns="0" bIns="0" rtlCol="0" anchor="ctr"/>
          <a:lstStyle/>
          <a:p>
            <a:pPr algn="ctr" indent="0" marL="0">
              <a:buNone/>
            </a:pPr>
            <a:r>
              <a:rPr lang="en-US" sz="1300" b="1" dirty="0">
                <a:solidFill>
                  <a:srgbClr val="1A2640"/>
                </a:solidFill>
                <a:latin typeface="Calibri" pitchFamily="34" charset="0"/>
                <a:ea typeface="Calibri" pitchFamily="34" charset="-122"/>
                <a:cs typeface="Calibri" pitchFamily="34" charset="-120"/>
              </a:rPr>
              <a:t>2</a:t>
            </a:r>
            <a:endParaRPr lang="en-US" sz="1300" dirty="0"/>
          </a:p>
        </p:txBody>
      </p:sp>
      <p:sp>
        <p:nvSpPr>
          <p:cNvPr id="14" name="Text 12"/>
          <p:cNvSpPr/>
          <p:nvPr/>
        </p:nvSpPr>
        <p:spPr>
          <a:xfrm>
            <a:off x="4215384" y="2377440"/>
            <a:ext cx="1600200" cy="329184"/>
          </a:xfrm>
          <a:prstGeom prst="rect">
            <a:avLst/>
          </a:prstGeom>
          <a:noFill/>
          <a:ln/>
        </p:spPr>
        <p:txBody>
          <a:bodyPr wrap="square" lIns="0" tIns="0" rIns="0" bIns="0" rtlCol="0" anchor="ctr"/>
          <a:lstStyle/>
          <a:p>
            <a:pPr indent="0" marL="0">
              <a:buNone/>
            </a:pPr>
            <a:r>
              <a:rPr lang="en-US" sz="1100" b="1" dirty="0">
                <a:solidFill>
                  <a:srgbClr val="CCA338"/>
                </a:solidFill>
                <a:latin typeface="Calibri" pitchFamily="34" charset="0"/>
                <a:ea typeface="Calibri" pitchFamily="34" charset="-122"/>
                <a:cs typeface="Calibri" pitchFamily="34" charset="-120"/>
              </a:rPr>
              <a:t>Month 4</a:t>
            </a:r>
            <a:endParaRPr lang="en-US" sz="1100" dirty="0"/>
          </a:p>
        </p:txBody>
      </p:sp>
      <p:sp>
        <p:nvSpPr>
          <p:cNvPr id="15" name="Text 13"/>
          <p:cNvSpPr/>
          <p:nvPr/>
        </p:nvSpPr>
        <p:spPr>
          <a:xfrm>
            <a:off x="3739896" y="2834640"/>
            <a:ext cx="2057400" cy="310896"/>
          </a:xfrm>
          <a:prstGeom prst="rect">
            <a:avLst/>
          </a:prstGeom>
          <a:noFill/>
          <a:ln/>
        </p:spPr>
        <p:txBody>
          <a:bodyPr wrap="square" lIns="0" tIns="0" rIns="0" bIns="0" rtlCol="0" anchor="ctr"/>
          <a:lstStyle/>
          <a:p>
            <a:pPr indent="0" marL="0">
              <a:buNone/>
            </a:pPr>
            <a:r>
              <a:rPr lang="en-US" sz="1300" b="1" dirty="0">
                <a:solidFill>
                  <a:srgbClr val="1A2640"/>
                </a:solidFill>
                <a:latin typeface="Calibri" pitchFamily="34" charset="0"/>
                <a:ea typeface="Calibri" pitchFamily="34" charset="-122"/>
                <a:cs typeface="Calibri" pitchFamily="34" charset="-120"/>
              </a:rPr>
              <a:t>The gate</a:t>
            </a:r>
            <a:endParaRPr lang="en-US" sz="1300" dirty="0"/>
          </a:p>
        </p:txBody>
      </p:sp>
      <p:sp>
        <p:nvSpPr>
          <p:cNvPr id="16" name="Text 14"/>
          <p:cNvSpPr/>
          <p:nvPr/>
        </p:nvSpPr>
        <p:spPr>
          <a:xfrm>
            <a:off x="3739896" y="3163824"/>
            <a:ext cx="2057400" cy="1170432"/>
          </a:xfrm>
          <a:prstGeom prst="rect">
            <a:avLst/>
          </a:prstGeom>
          <a:noFill/>
          <a:ln/>
        </p:spPr>
        <p:txBody>
          <a:bodyPr wrap="square" lIns="0" tIns="0" rIns="0" bIns="0" rtlCol="0" anchor="ctr"/>
          <a:lstStyle/>
          <a:p>
            <a:pPr indent="0" marL="0">
              <a:lnSpc>
                <a:spcPts val="1350"/>
              </a:lnSpc>
              <a:buNone/>
            </a:pPr>
            <a:r>
              <a:rPr lang="en-US" sz="1020" dirty="0">
                <a:solidFill>
                  <a:srgbClr val="6B7280"/>
                </a:solidFill>
                <a:latin typeface="Calibri" pitchFamily="34" charset="0"/>
                <a:ea typeface="Calibri" pitchFamily="34" charset="-122"/>
                <a:cs typeface="Calibri" pitchFamily="34" charset="-120"/>
              </a:rPr>
              <a:t>We measure what the ground spend returns. Below 20x we do not push harder — we stop, fix, and test again. That rule is written down, not just a hope.</a:t>
            </a:r>
            <a:endParaRPr lang="en-US" sz="1020" dirty="0"/>
          </a:p>
        </p:txBody>
      </p:sp>
      <p:sp>
        <p:nvSpPr>
          <p:cNvPr id="17" name="Shape 15"/>
          <p:cNvSpPr/>
          <p:nvPr/>
        </p:nvSpPr>
        <p:spPr>
          <a:xfrm>
            <a:off x="6281928" y="2148840"/>
            <a:ext cx="2514600" cy="2286000"/>
          </a:xfrm>
          <a:prstGeom prst="roundRect">
            <a:avLst>
              <a:gd name="adj" fmla="val 3600"/>
            </a:avLst>
          </a:prstGeom>
          <a:solidFill>
            <a:srgbClr val="FFFFFF"/>
          </a:solidFill>
          <a:ln w="12700">
            <a:solidFill>
              <a:srgbClr val="D9D5CC"/>
            </a:solidFill>
            <a:prstDash val="solid"/>
          </a:ln>
        </p:spPr>
      </p:sp>
      <p:sp>
        <p:nvSpPr>
          <p:cNvPr id="18" name="Shape 16"/>
          <p:cNvSpPr/>
          <p:nvPr/>
        </p:nvSpPr>
        <p:spPr>
          <a:xfrm>
            <a:off x="6537960" y="2350008"/>
            <a:ext cx="384048" cy="384048"/>
          </a:xfrm>
          <a:prstGeom prst="ellipse">
            <a:avLst/>
          </a:prstGeom>
          <a:solidFill>
            <a:srgbClr val="CCA338"/>
          </a:solidFill>
          <a:ln/>
        </p:spPr>
      </p:sp>
      <p:sp>
        <p:nvSpPr>
          <p:cNvPr id="19" name="Text 17"/>
          <p:cNvSpPr/>
          <p:nvPr/>
        </p:nvSpPr>
        <p:spPr>
          <a:xfrm>
            <a:off x="6537960" y="2350008"/>
            <a:ext cx="384048" cy="384048"/>
          </a:xfrm>
          <a:prstGeom prst="rect">
            <a:avLst/>
          </a:prstGeom>
          <a:noFill/>
          <a:ln/>
        </p:spPr>
        <p:txBody>
          <a:bodyPr wrap="square" lIns="0" tIns="0" rIns="0" bIns="0" rtlCol="0" anchor="ctr"/>
          <a:lstStyle/>
          <a:p>
            <a:pPr algn="ctr" indent="0" marL="0">
              <a:buNone/>
            </a:pPr>
            <a:r>
              <a:rPr lang="en-US" sz="1300" b="1" dirty="0">
                <a:solidFill>
                  <a:srgbClr val="1A2640"/>
                </a:solidFill>
                <a:latin typeface="Calibri" pitchFamily="34" charset="0"/>
                <a:ea typeface="Calibri" pitchFamily="34" charset="-122"/>
                <a:cs typeface="Calibri" pitchFamily="34" charset="-120"/>
              </a:rPr>
              <a:t>3</a:t>
            </a:r>
            <a:endParaRPr lang="en-US" sz="1300" dirty="0"/>
          </a:p>
        </p:txBody>
      </p:sp>
      <p:sp>
        <p:nvSpPr>
          <p:cNvPr id="20" name="Text 18"/>
          <p:cNvSpPr/>
          <p:nvPr/>
        </p:nvSpPr>
        <p:spPr>
          <a:xfrm>
            <a:off x="7013448" y="2377440"/>
            <a:ext cx="1600200" cy="329184"/>
          </a:xfrm>
          <a:prstGeom prst="rect">
            <a:avLst/>
          </a:prstGeom>
          <a:noFill/>
          <a:ln/>
        </p:spPr>
        <p:txBody>
          <a:bodyPr wrap="square" lIns="0" tIns="0" rIns="0" bIns="0" rtlCol="0" anchor="ctr"/>
          <a:lstStyle/>
          <a:p>
            <a:pPr indent="0" marL="0">
              <a:buNone/>
            </a:pPr>
            <a:r>
              <a:rPr lang="en-US" sz="1100" b="1" dirty="0">
                <a:solidFill>
                  <a:srgbClr val="CCA338"/>
                </a:solidFill>
                <a:latin typeface="Calibri" pitchFamily="34" charset="0"/>
                <a:ea typeface="Calibri" pitchFamily="34" charset="-122"/>
                <a:cs typeface="Calibri" pitchFamily="34" charset="-120"/>
              </a:rPr>
              <a:t>Months 5–12</a:t>
            </a:r>
            <a:endParaRPr lang="en-US" sz="1100" dirty="0"/>
          </a:p>
        </p:txBody>
      </p:sp>
      <p:sp>
        <p:nvSpPr>
          <p:cNvPr id="21" name="Text 19"/>
          <p:cNvSpPr/>
          <p:nvPr/>
        </p:nvSpPr>
        <p:spPr>
          <a:xfrm>
            <a:off x="6537960" y="2834640"/>
            <a:ext cx="2057400" cy="310896"/>
          </a:xfrm>
          <a:prstGeom prst="rect">
            <a:avLst/>
          </a:prstGeom>
          <a:noFill/>
          <a:ln/>
        </p:spPr>
        <p:txBody>
          <a:bodyPr wrap="square" lIns="0" tIns="0" rIns="0" bIns="0" rtlCol="0" anchor="ctr"/>
          <a:lstStyle/>
          <a:p>
            <a:pPr indent="0" marL="0">
              <a:buNone/>
            </a:pPr>
            <a:r>
              <a:rPr lang="en-US" sz="1300" b="1" dirty="0">
                <a:solidFill>
                  <a:srgbClr val="1A2640"/>
                </a:solidFill>
                <a:latin typeface="Calibri" pitchFamily="34" charset="0"/>
                <a:ea typeface="Calibri" pitchFamily="34" charset="-122"/>
                <a:cs typeface="Calibri" pitchFamily="34" charset="-120"/>
              </a:rPr>
              <a:t>The engine funds itself</a:t>
            </a:r>
            <a:endParaRPr lang="en-US" sz="1300" dirty="0"/>
          </a:p>
        </p:txBody>
      </p:sp>
      <p:sp>
        <p:nvSpPr>
          <p:cNvPr id="22" name="Text 20"/>
          <p:cNvSpPr/>
          <p:nvPr/>
        </p:nvSpPr>
        <p:spPr>
          <a:xfrm>
            <a:off x="6537960" y="3163824"/>
            <a:ext cx="2057400" cy="1170432"/>
          </a:xfrm>
          <a:prstGeom prst="rect">
            <a:avLst/>
          </a:prstGeom>
          <a:noFill/>
          <a:ln/>
        </p:spPr>
        <p:txBody>
          <a:bodyPr wrap="square" lIns="0" tIns="0" rIns="0" bIns="0" rtlCol="0" anchor="ctr"/>
          <a:lstStyle/>
          <a:p>
            <a:pPr indent="0" marL="0">
              <a:lnSpc>
                <a:spcPts val="1350"/>
              </a:lnSpc>
              <a:buNone/>
            </a:pPr>
            <a:r>
              <a:rPr lang="en-US" sz="1020" dirty="0">
                <a:solidFill>
                  <a:srgbClr val="6B7280"/>
                </a:solidFill>
                <a:latin typeface="Calibri" pitchFamily="34" charset="0"/>
                <a:ea typeface="Calibri" pitchFamily="34" charset="-122"/>
                <a:cs typeface="Calibri" pitchFamily="34" charset="-120"/>
              </a:rPr>
              <a:t>Past about 25,000 people, each new one adds ₹1,767 on top of costs we have already covered. Growth stops needing your money.</a:t>
            </a:r>
            <a:endParaRPr lang="en-US" sz="1020" dirty="0"/>
          </a:p>
        </p:txBody>
      </p:sp>
      <p:sp>
        <p:nvSpPr>
          <p:cNvPr id="23" name="Shape 21"/>
          <p:cNvSpPr/>
          <p:nvPr/>
        </p:nvSpPr>
        <p:spPr>
          <a:xfrm>
            <a:off x="9079992" y="2148840"/>
            <a:ext cx="2514600" cy="2286000"/>
          </a:xfrm>
          <a:prstGeom prst="roundRect">
            <a:avLst>
              <a:gd name="adj" fmla="val 3600"/>
            </a:avLst>
          </a:prstGeom>
          <a:solidFill>
            <a:srgbClr val="FFFFFF"/>
          </a:solidFill>
          <a:ln w="12700">
            <a:solidFill>
              <a:srgbClr val="D9D5CC"/>
            </a:solidFill>
            <a:prstDash val="solid"/>
          </a:ln>
        </p:spPr>
      </p:sp>
      <p:sp>
        <p:nvSpPr>
          <p:cNvPr id="24" name="Shape 22"/>
          <p:cNvSpPr/>
          <p:nvPr/>
        </p:nvSpPr>
        <p:spPr>
          <a:xfrm>
            <a:off x="9336024" y="2350008"/>
            <a:ext cx="384048" cy="384048"/>
          </a:xfrm>
          <a:prstGeom prst="ellipse">
            <a:avLst/>
          </a:prstGeom>
          <a:solidFill>
            <a:srgbClr val="CCA338"/>
          </a:solidFill>
          <a:ln/>
        </p:spPr>
      </p:sp>
      <p:sp>
        <p:nvSpPr>
          <p:cNvPr id="25" name="Text 23"/>
          <p:cNvSpPr/>
          <p:nvPr/>
        </p:nvSpPr>
        <p:spPr>
          <a:xfrm>
            <a:off x="9336024" y="2350008"/>
            <a:ext cx="384048" cy="384048"/>
          </a:xfrm>
          <a:prstGeom prst="rect">
            <a:avLst/>
          </a:prstGeom>
          <a:noFill/>
          <a:ln/>
        </p:spPr>
        <p:txBody>
          <a:bodyPr wrap="square" lIns="0" tIns="0" rIns="0" bIns="0" rtlCol="0" anchor="ctr"/>
          <a:lstStyle/>
          <a:p>
            <a:pPr algn="ctr" indent="0" marL="0">
              <a:buNone/>
            </a:pPr>
            <a:r>
              <a:rPr lang="en-US" sz="1300" b="1" dirty="0">
                <a:solidFill>
                  <a:srgbClr val="1A2640"/>
                </a:solidFill>
                <a:latin typeface="Calibri" pitchFamily="34" charset="0"/>
                <a:ea typeface="Calibri" pitchFamily="34" charset="-122"/>
                <a:cs typeface="Calibri" pitchFamily="34" charset="-120"/>
              </a:rPr>
              <a:t>4</a:t>
            </a:r>
            <a:endParaRPr lang="en-US" sz="1300" dirty="0"/>
          </a:p>
        </p:txBody>
      </p:sp>
      <p:sp>
        <p:nvSpPr>
          <p:cNvPr id="26" name="Text 24"/>
          <p:cNvSpPr/>
          <p:nvPr/>
        </p:nvSpPr>
        <p:spPr>
          <a:xfrm>
            <a:off x="9811512" y="2377440"/>
            <a:ext cx="1600200" cy="329184"/>
          </a:xfrm>
          <a:prstGeom prst="rect">
            <a:avLst/>
          </a:prstGeom>
          <a:noFill/>
          <a:ln/>
        </p:spPr>
        <p:txBody>
          <a:bodyPr wrap="square" lIns="0" tIns="0" rIns="0" bIns="0" rtlCol="0" anchor="ctr"/>
          <a:lstStyle/>
          <a:p>
            <a:pPr indent="0" marL="0">
              <a:buNone/>
            </a:pPr>
            <a:r>
              <a:rPr lang="en-US" sz="1100" b="1" dirty="0">
                <a:solidFill>
                  <a:srgbClr val="CCA338"/>
                </a:solidFill>
                <a:latin typeface="Calibri" pitchFamily="34" charset="0"/>
                <a:ea typeface="Calibri" pitchFamily="34" charset="-122"/>
                <a:cs typeface="Calibri" pitchFamily="34" charset="-120"/>
              </a:rPr>
              <a:t>Year 2 onward</a:t>
            </a:r>
            <a:endParaRPr lang="en-US" sz="1100" dirty="0"/>
          </a:p>
        </p:txBody>
      </p:sp>
      <p:sp>
        <p:nvSpPr>
          <p:cNvPr id="27" name="Text 25"/>
          <p:cNvSpPr/>
          <p:nvPr/>
        </p:nvSpPr>
        <p:spPr>
          <a:xfrm>
            <a:off x="9336024" y="2834640"/>
            <a:ext cx="2057400" cy="310896"/>
          </a:xfrm>
          <a:prstGeom prst="rect">
            <a:avLst/>
          </a:prstGeom>
          <a:noFill/>
          <a:ln/>
        </p:spPr>
        <p:txBody>
          <a:bodyPr wrap="square" lIns="0" tIns="0" rIns="0" bIns="0" rtlCol="0" anchor="ctr"/>
          <a:lstStyle/>
          <a:p>
            <a:pPr indent="0" marL="0">
              <a:buNone/>
            </a:pPr>
            <a:r>
              <a:rPr lang="en-US" sz="1300" b="1" dirty="0">
                <a:solidFill>
                  <a:srgbClr val="1A2640"/>
                </a:solidFill>
                <a:latin typeface="Calibri" pitchFamily="34" charset="0"/>
                <a:ea typeface="Calibri" pitchFamily="34" charset="-122"/>
                <a:cs typeface="Calibri" pitchFamily="34" charset="-120"/>
              </a:rPr>
              <a:t>Profit, or a sale</a:t>
            </a:r>
            <a:endParaRPr lang="en-US" sz="1300" dirty="0"/>
          </a:p>
        </p:txBody>
      </p:sp>
      <p:sp>
        <p:nvSpPr>
          <p:cNvPr id="28" name="Text 26"/>
          <p:cNvSpPr/>
          <p:nvPr/>
        </p:nvSpPr>
        <p:spPr>
          <a:xfrm>
            <a:off x="9336024" y="3163824"/>
            <a:ext cx="2057400" cy="1170432"/>
          </a:xfrm>
          <a:prstGeom prst="rect">
            <a:avLst/>
          </a:prstGeom>
          <a:noFill/>
          <a:ln/>
        </p:spPr>
        <p:txBody>
          <a:bodyPr wrap="square" lIns="0" tIns="0" rIns="0" bIns="0" rtlCol="0" anchor="ctr"/>
          <a:lstStyle/>
          <a:p>
            <a:pPr indent="0" marL="0">
              <a:lnSpc>
                <a:spcPts val="1350"/>
              </a:lnSpc>
              <a:buNone/>
            </a:pPr>
            <a:r>
              <a:rPr lang="en-US" sz="1020" dirty="0">
                <a:solidFill>
                  <a:srgbClr val="6B7280"/>
                </a:solidFill>
                <a:latin typeface="Calibri" pitchFamily="34" charset="0"/>
                <a:ea typeface="Calibri" pitchFamily="34" charset="-122"/>
                <a:cs typeface="Calibri" pitchFamily="34" charset="-120"/>
              </a:rPr>
              <a:t>At the target, profit after tax is around ₹23 crore — before a single rupee from the other sixteen doors. You get paid as a dividend, by selling your share, or under Option A as cash back from monthly sales.</a:t>
            </a:r>
            <a:endParaRPr lang="en-US" sz="1020" dirty="0"/>
          </a:p>
        </p:txBody>
      </p:sp>
      <p:sp>
        <p:nvSpPr>
          <p:cNvPr id="29" name="Shape 27"/>
          <p:cNvSpPr/>
          <p:nvPr/>
        </p:nvSpPr>
        <p:spPr>
          <a:xfrm>
            <a:off x="685800" y="4663440"/>
            <a:ext cx="10744200" cy="1298448"/>
          </a:xfrm>
          <a:prstGeom prst="roundRect">
            <a:avLst>
              <a:gd name="adj" fmla="val 6338"/>
            </a:avLst>
          </a:prstGeom>
          <a:solidFill>
            <a:srgbClr val="1A2640"/>
          </a:solidFill>
          <a:ln/>
        </p:spPr>
      </p:sp>
      <p:sp>
        <p:nvSpPr>
          <p:cNvPr id="30" name="Text 28"/>
          <p:cNvSpPr/>
          <p:nvPr/>
        </p:nvSpPr>
        <p:spPr>
          <a:xfrm>
            <a:off x="1005840" y="4846320"/>
            <a:ext cx="2926080" cy="274320"/>
          </a:xfrm>
          <a:prstGeom prst="rect">
            <a:avLst/>
          </a:prstGeom>
          <a:noFill/>
          <a:ln/>
        </p:spPr>
        <p:txBody>
          <a:bodyPr wrap="square" lIns="0" tIns="0" rIns="0" bIns="0" rtlCol="0" anchor="ctr"/>
          <a:lstStyle/>
          <a:p>
            <a:pPr indent="0" marL="0">
              <a:buNone/>
            </a:pPr>
            <a:r>
              <a:rPr lang="en-US" sz="1250" b="1" dirty="0">
                <a:solidFill>
                  <a:srgbClr val="CCA338"/>
                </a:solidFill>
                <a:latin typeface="Calibri" pitchFamily="34" charset="0"/>
                <a:ea typeface="Calibri" pitchFamily="34" charset="-122"/>
                <a:cs typeface="Calibri" pitchFamily="34" charset="-120"/>
              </a:rPr>
              <a:t>The honest downside</a:t>
            </a:r>
            <a:endParaRPr lang="en-US" sz="1250" dirty="0"/>
          </a:p>
        </p:txBody>
      </p:sp>
      <p:sp>
        <p:nvSpPr>
          <p:cNvPr id="31" name="Text 29"/>
          <p:cNvSpPr/>
          <p:nvPr/>
        </p:nvSpPr>
        <p:spPr>
          <a:xfrm>
            <a:off x="1005840" y="5148072"/>
            <a:ext cx="10104120" cy="731520"/>
          </a:xfrm>
          <a:prstGeom prst="rect">
            <a:avLst/>
          </a:prstGeom>
          <a:noFill/>
          <a:ln/>
        </p:spPr>
        <p:txBody>
          <a:bodyPr wrap="square" lIns="0" tIns="0" rIns="0" bIns="0" rtlCol="0" anchor="ctr"/>
          <a:lstStyle/>
          <a:p>
            <a:pPr indent="0" marL="0">
              <a:lnSpc>
                <a:spcPts val="1550"/>
              </a:lnSpc>
              <a:buNone/>
            </a:pPr>
            <a:r>
              <a:rPr lang="en-US" sz="1130" dirty="0">
                <a:solidFill>
                  <a:srgbClr val="C3CBD9"/>
                </a:solidFill>
                <a:latin typeface="Calibri" pitchFamily="34" charset="0"/>
                <a:ea typeface="Calibri" pitchFamily="34" charset="-122"/>
                <a:cs typeface="Calibri" pitchFamily="34" charset="-120"/>
              </a:rPr>
              <a:t>If people who join do not bring others who also join, we stop at whatever we paid for, and the money is gone. Not half — gone. There is no version of this without that risk. What we can promise: you will know inside four months, not four years, because we measure it and you see the number either way.</a:t>
            </a:r>
            <a:endParaRPr lang="en-US" sz="1130" dirty="0"/>
          </a:p>
        </p:txBody>
      </p:sp>
      <p:sp>
        <p:nvSpPr>
          <p:cNvPr id="33" name="Text 30"/>
          <p:cNvSpPr/>
          <p:nvPr/>
        </p:nvSpPr>
        <p:spPr>
          <a:xfrm>
            <a:off x="11292840" y="6291072"/>
            <a:ext cx="457200" cy="274320"/>
          </a:xfrm>
          <a:prstGeom prst="rect">
            <a:avLst/>
          </a:prstGeom>
          <a:noFill/>
          <a:ln/>
        </p:spPr>
        <p:txBody>
          <a:bodyPr wrap="square" lIns="0" tIns="0" rIns="0" bIns="0" rtlCol="0" anchor="ctr"/>
          <a:lstStyle/>
          <a:p>
            <a:pPr algn="r" indent="0" marL="0">
              <a:buNone/>
            </a:pPr>
            <a:r>
              <a:rPr lang="en-US" sz="1000" dirty="0">
                <a:solidFill>
                  <a:srgbClr val="A9A296"/>
                </a:solidFill>
                <a:latin typeface="Calibri" pitchFamily="34" charset="0"/>
                <a:ea typeface="Calibri" pitchFamily="34" charset="-122"/>
                <a:cs typeface="Calibri"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A2640"/>
        </a:solidFill>
      </p:bgPr>
    </p:bg>
    <p:spTree>
      <p:nvGrpSpPr>
        <p:cNvPr id="1" name=""/>
        <p:cNvGrpSpPr/>
        <p:nvPr/>
      </p:nvGrpSpPr>
      <p:grpSpPr>
        <a:xfrm>
          <a:off x="0" y="0"/>
          <a:ext cx="0" cy="0"/>
          <a:chOff x="0" y="0"/>
          <a:chExt cx="0" cy="0"/>
        </a:xfrm>
      </p:grpSpPr>
      <p:sp>
        <p:nvSpPr>
          <p:cNvPr id="2" name="Shape 0"/>
          <p:cNvSpPr/>
          <p:nvPr/>
        </p:nvSpPr>
        <p:spPr>
          <a:xfrm>
            <a:off x="9509760" y="-2011680"/>
            <a:ext cx="5669280" cy="5669280"/>
          </a:xfrm>
          <a:prstGeom prst="ellipse">
            <a:avLst/>
          </a:prstGeom>
          <a:solidFill>
            <a:srgbClr val="0F1728"/>
          </a:solidFill>
          <a:ln/>
        </p:spPr>
      </p:sp>
      <p:sp>
        <p:nvSpPr>
          <p:cNvPr id="3" name="Shape 1"/>
          <p:cNvSpPr/>
          <p:nvPr/>
        </p:nvSpPr>
        <p:spPr>
          <a:xfrm>
            <a:off x="-1645920" y="4206240"/>
            <a:ext cx="4023360" cy="4023360"/>
          </a:xfrm>
          <a:prstGeom prst="ellipse">
            <a:avLst/>
          </a:prstGeom>
          <a:solidFill>
            <a:srgbClr val="0F1728"/>
          </a:solidFill>
          <a:ln/>
        </p:spPr>
      </p:sp>
      <p:sp>
        <p:nvSpPr>
          <p:cNvPr id="4" name="Text 2"/>
          <p:cNvSpPr/>
          <p:nvPr/>
        </p:nvSpPr>
        <p:spPr>
          <a:xfrm>
            <a:off x="685800" y="384048"/>
            <a:ext cx="10789920" cy="274320"/>
          </a:xfrm>
          <a:prstGeom prst="rect">
            <a:avLst/>
          </a:prstGeom>
          <a:noFill/>
          <a:ln/>
        </p:spPr>
        <p:txBody>
          <a:bodyPr wrap="square" lIns="0" tIns="0" rIns="0" bIns="0" rtlCol="0" anchor="ctr"/>
          <a:lstStyle/>
          <a:p>
            <a:pPr indent="0" marL="0">
              <a:buNone/>
            </a:pPr>
            <a:r>
              <a:rPr lang="en-US" sz="1100" b="1" spc="220" kern="0" dirty="0">
                <a:solidFill>
                  <a:srgbClr val="CCA338"/>
                </a:solidFill>
                <a:latin typeface="Calibri" pitchFamily="34" charset="0"/>
                <a:ea typeface="Calibri" pitchFamily="34" charset="-122"/>
                <a:cs typeface="Calibri" pitchFamily="34" charset="-120"/>
              </a:rPr>
              <a:t>WHAT WE ARE ASKING FOR</a:t>
            </a:r>
            <a:endParaRPr lang="en-US" sz="1100" dirty="0"/>
          </a:p>
        </p:txBody>
      </p:sp>
      <p:sp>
        <p:nvSpPr>
          <p:cNvPr id="5" name="Text 3"/>
          <p:cNvSpPr/>
          <p:nvPr/>
        </p:nvSpPr>
        <p:spPr>
          <a:xfrm>
            <a:off x="685800" y="713232"/>
            <a:ext cx="10789920" cy="731520"/>
          </a:xfrm>
          <a:prstGeom prst="rect">
            <a:avLst/>
          </a:prstGeom>
          <a:noFill/>
          <a:ln/>
        </p:spPr>
        <p:txBody>
          <a:bodyPr wrap="square" lIns="0" tIns="0" rIns="0" bIns="0" rtlCol="0" anchor="ctr"/>
          <a:lstStyle/>
          <a:p>
            <a:pPr indent="0" marL="0">
              <a:buNone/>
            </a:pPr>
            <a:r>
              <a:rPr lang="en-US" sz="3300" b="1" dirty="0">
                <a:solidFill>
                  <a:srgbClr val="FFFFFF"/>
                </a:solidFill>
                <a:latin typeface="Cambria" pitchFamily="34" charset="0"/>
                <a:ea typeface="Cambria" pitchFamily="34" charset="-122"/>
                <a:cs typeface="Cambria" pitchFamily="34" charset="-120"/>
              </a:rPr>
              <a:t>₹7 crore. Two ways to invest. Your pick.</a:t>
            </a:r>
            <a:endParaRPr lang="en-US" sz="3300" dirty="0"/>
          </a:p>
        </p:txBody>
      </p:sp>
      <p:sp>
        <p:nvSpPr>
          <p:cNvPr id="6" name="Shape 4"/>
          <p:cNvSpPr/>
          <p:nvPr/>
        </p:nvSpPr>
        <p:spPr>
          <a:xfrm>
            <a:off x="685800" y="1572768"/>
            <a:ext cx="5212080" cy="3063240"/>
          </a:xfrm>
          <a:prstGeom prst="roundRect">
            <a:avLst>
              <a:gd name="adj" fmla="val 2687"/>
            </a:avLst>
          </a:prstGeom>
          <a:solidFill>
            <a:srgbClr val="22314A"/>
          </a:solidFill>
          <a:ln w="12700">
            <a:solidFill>
              <a:srgbClr val="CCA338"/>
            </a:solidFill>
            <a:prstDash val="solid"/>
          </a:ln>
        </p:spPr>
      </p:sp>
      <p:sp>
        <p:nvSpPr>
          <p:cNvPr id="7" name="Text 5"/>
          <p:cNvSpPr/>
          <p:nvPr/>
        </p:nvSpPr>
        <p:spPr>
          <a:xfrm>
            <a:off x="960120" y="1755648"/>
            <a:ext cx="4663440" cy="274320"/>
          </a:xfrm>
          <a:prstGeom prst="rect">
            <a:avLst/>
          </a:prstGeom>
          <a:noFill/>
          <a:ln/>
        </p:spPr>
        <p:txBody>
          <a:bodyPr wrap="square" lIns="0" tIns="0" rIns="0" bIns="0" rtlCol="0" anchor="ctr"/>
          <a:lstStyle/>
          <a:p>
            <a:pPr indent="0" marL="0">
              <a:buNone/>
            </a:pPr>
            <a:r>
              <a:rPr lang="en-US" sz="1100" b="1" spc="150" kern="0" dirty="0">
                <a:solidFill>
                  <a:srgbClr val="CCA338"/>
                </a:solidFill>
                <a:latin typeface="Calibri" pitchFamily="34" charset="0"/>
                <a:ea typeface="Calibri" pitchFamily="34" charset="-122"/>
                <a:cs typeface="Calibri" pitchFamily="34" charset="-120"/>
              </a:rPr>
              <a:t>OPTION A</a:t>
            </a:r>
            <a:endParaRPr lang="en-US" sz="1100" dirty="0"/>
          </a:p>
        </p:txBody>
      </p:sp>
      <p:sp>
        <p:nvSpPr>
          <p:cNvPr id="8" name="Text 6"/>
          <p:cNvSpPr/>
          <p:nvPr/>
        </p:nvSpPr>
        <p:spPr>
          <a:xfrm>
            <a:off x="960120" y="2029968"/>
            <a:ext cx="4663440" cy="365760"/>
          </a:xfrm>
          <a:prstGeom prst="rect">
            <a:avLst/>
          </a:prstGeom>
          <a:noFill/>
          <a:ln/>
        </p:spPr>
        <p:txBody>
          <a:bodyPr wrap="square" lIns="0" tIns="0" rIns="0" bIns="0" rtlCol="0" anchor="ctr"/>
          <a:lstStyle/>
          <a:p>
            <a:pPr indent="0" marL="0">
              <a:buNone/>
            </a:pPr>
            <a:r>
              <a:rPr lang="en-US" sz="2000" b="1" dirty="0">
                <a:solidFill>
                  <a:srgbClr val="FFFFFF"/>
                </a:solidFill>
                <a:latin typeface="Cambria" pitchFamily="34" charset="0"/>
                <a:ea typeface="Cambria" pitchFamily="34" charset="-122"/>
                <a:cs typeface="Cambria" pitchFamily="34" charset="-120"/>
              </a:rPr>
              <a:t>7% share + money back</a:t>
            </a:r>
            <a:endParaRPr lang="en-US" sz="2000" dirty="0"/>
          </a:p>
        </p:txBody>
      </p:sp>
      <p:sp>
        <p:nvSpPr>
          <p:cNvPr id="9" name="Text 7"/>
          <p:cNvSpPr/>
          <p:nvPr/>
        </p:nvSpPr>
        <p:spPr>
          <a:xfrm>
            <a:off x="960120" y="2523744"/>
            <a:ext cx="4663440" cy="457200"/>
          </a:xfrm>
          <a:prstGeom prst="rect">
            <a:avLst/>
          </a:prstGeom>
          <a:noFill/>
          <a:ln/>
        </p:spPr>
        <p:txBody>
          <a:bodyPr wrap="square" lIns="0" tIns="0" rIns="0" bIns="0" rtlCol="0" anchor="ctr"/>
          <a:lstStyle/>
          <a:p>
            <a:pPr marL="342900" indent="-342900">
              <a:lnSpc>
                <a:spcPts val="1450"/>
              </a:lnSpc>
              <a:buSzPct val="100000"/>
              <a:buChar char="•"/>
            </a:pPr>
            <a:r>
              <a:rPr lang="en-US" sz="1100" dirty="0">
                <a:solidFill>
                  <a:srgbClr val="C3CBD9"/>
                </a:solidFill>
                <a:latin typeface="Calibri" pitchFamily="34" charset="0"/>
                <a:ea typeface="Calibri" pitchFamily="34" charset="-122"/>
                <a:cs typeface="Calibri" pitchFamily="34" charset="-120"/>
              </a:rPr>
              <a:t>You own 7% of the company, forever.</a:t>
            </a:r>
            <a:endParaRPr lang="en-US" sz="1100" dirty="0"/>
          </a:p>
        </p:txBody>
      </p:sp>
      <p:sp>
        <p:nvSpPr>
          <p:cNvPr id="10" name="Text 8"/>
          <p:cNvSpPr/>
          <p:nvPr/>
        </p:nvSpPr>
        <p:spPr>
          <a:xfrm>
            <a:off x="960120" y="3026664"/>
            <a:ext cx="4663440" cy="457200"/>
          </a:xfrm>
          <a:prstGeom prst="rect">
            <a:avLst/>
          </a:prstGeom>
          <a:noFill/>
          <a:ln/>
        </p:spPr>
        <p:txBody>
          <a:bodyPr wrap="square" lIns="0" tIns="0" rIns="0" bIns="0" rtlCol="0" anchor="ctr"/>
          <a:lstStyle/>
          <a:p>
            <a:pPr marL="342900" indent="-342900">
              <a:lnSpc>
                <a:spcPts val="1450"/>
              </a:lnSpc>
              <a:buSzPct val="100000"/>
              <a:buChar char="•"/>
            </a:pPr>
            <a:r>
              <a:rPr lang="en-US" sz="1100" dirty="0">
                <a:solidFill>
                  <a:srgbClr val="C3CBD9"/>
                </a:solidFill>
                <a:latin typeface="Calibri" pitchFamily="34" charset="0"/>
                <a:ea typeface="Calibri" pitchFamily="34" charset="-122"/>
                <a:cs typeface="Calibri" pitchFamily="34" charset="-120"/>
              </a:rPr>
              <a:t>Your ₹7 crore paid back at 1.5–2x, as a small slice of monthly sales.</a:t>
            </a:r>
            <a:endParaRPr lang="en-US" sz="1100" dirty="0"/>
          </a:p>
        </p:txBody>
      </p:sp>
      <p:sp>
        <p:nvSpPr>
          <p:cNvPr id="11" name="Text 9"/>
          <p:cNvSpPr/>
          <p:nvPr/>
        </p:nvSpPr>
        <p:spPr>
          <a:xfrm>
            <a:off x="960120" y="3529584"/>
            <a:ext cx="4663440" cy="457200"/>
          </a:xfrm>
          <a:prstGeom prst="rect">
            <a:avLst/>
          </a:prstGeom>
          <a:noFill/>
          <a:ln/>
        </p:spPr>
        <p:txBody>
          <a:bodyPr wrap="square" lIns="0" tIns="0" rIns="0" bIns="0" rtlCol="0" anchor="ctr"/>
          <a:lstStyle/>
          <a:p>
            <a:pPr marL="342900" indent="-342900">
              <a:lnSpc>
                <a:spcPts val="1450"/>
              </a:lnSpc>
              <a:buSzPct val="100000"/>
              <a:buChar char="•"/>
            </a:pPr>
            <a:r>
              <a:rPr lang="en-US" sz="1100" dirty="0">
                <a:solidFill>
                  <a:srgbClr val="C3CBD9"/>
                </a:solidFill>
                <a:latin typeface="Calibri" pitchFamily="34" charset="0"/>
                <a:ea typeface="Calibri" pitchFamily="34" charset="-122"/>
                <a:cs typeface="Calibri" pitchFamily="34" charset="-120"/>
              </a:rPr>
              <a:t>Pay-back only starts after we make ₹10 crore profit — nothing owed before that.</a:t>
            </a:r>
            <a:endParaRPr lang="en-US" sz="1100" dirty="0"/>
          </a:p>
        </p:txBody>
      </p:sp>
      <p:sp>
        <p:nvSpPr>
          <p:cNvPr id="12" name="Text 10"/>
          <p:cNvSpPr/>
          <p:nvPr/>
        </p:nvSpPr>
        <p:spPr>
          <a:xfrm>
            <a:off x="960120" y="4032504"/>
            <a:ext cx="4663440" cy="457200"/>
          </a:xfrm>
          <a:prstGeom prst="rect">
            <a:avLst/>
          </a:prstGeom>
          <a:noFill/>
          <a:ln/>
        </p:spPr>
        <p:txBody>
          <a:bodyPr wrap="square" lIns="0" tIns="0" rIns="0" bIns="0" rtlCol="0" anchor="ctr"/>
          <a:lstStyle/>
          <a:p>
            <a:pPr marL="342900" indent="-342900">
              <a:lnSpc>
                <a:spcPts val="1450"/>
              </a:lnSpc>
              <a:buSzPct val="100000"/>
              <a:buChar char="•"/>
            </a:pPr>
            <a:r>
              <a:rPr lang="en-US" sz="1100" dirty="0">
                <a:solidFill>
                  <a:srgbClr val="C3CBD9"/>
                </a:solidFill>
                <a:latin typeface="Calibri" pitchFamily="34" charset="0"/>
                <a:ea typeface="Calibri" pitchFamily="34" charset="-122"/>
                <a:cs typeface="Calibri" pitchFamily="34" charset="-120"/>
              </a:rPr>
              <a:t>For someone who wants their money back, and keeps a share of the upside too.</a:t>
            </a:r>
            <a:endParaRPr lang="en-US" sz="1100" dirty="0"/>
          </a:p>
        </p:txBody>
      </p:sp>
      <p:sp>
        <p:nvSpPr>
          <p:cNvPr id="13" name="Shape 11"/>
          <p:cNvSpPr/>
          <p:nvPr/>
        </p:nvSpPr>
        <p:spPr>
          <a:xfrm>
            <a:off x="6217920" y="1572768"/>
            <a:ext cx="5212080" cy="3063240"/>
          </a:xfrm>
          <a:prstGeom prst="roundRect">
            <a:avLst>
              <a:gd name="adj" fmla="val 2687"/>
            </a:avLst>
          </a:prstGeom>
          <a:solidFill>
            <a:srgbClr val="0F1728"/>
          </a:solidFill>
          <a:ln w="12700">
            <a:solidFill>
              <a:srgbClr val="2E3F5C"/>
            </a:solidFill>
            <a:prstDash val="solid"/>
          </a:ln>
        </p:spPr>
      </p:sp>
      <p:sp>
        <p:nvSpPr>
          <p:cNvPr id="14" name="Text 12"/>
          <p:cNvSpPr/>
          <p:nvPr/>
        </p:nvSpPr>
        <p:spPr>
          <a:xfrm>
            <a:off x="6492240" y="1755648"/>
            <a:ext cx="4663440" cy="274320"/>
          </a:xfrm>
          <a:prstGeom prst="rect">
            <a:avLst/>
          </a:prstGeom>
          <a:noFill/>
          <a:ln/>
        </p:spPr>
        <p:txBody>
          <a:bodyPr wrap="square" lIns="0" tIns="0" rIns="0" bIns="0" rtlCol="0" anchor="ctr"/>
          <a:lstStyle/>
          <a:p>
            <a:pPr indent="0" marL="0">
              <a:buNone/>
            </a:pPr>
            <a:r>
              <a:rPr lang="en-US" sz="1100" b="1" spc="150" kern="0" dirty="0">
                <a:solidFill>
                  <a:srgbClr val="8FA0B8"/>
                </a:solidFill>
                <a:latin typeface="Calibri" pitchFamily="34" charset="0"/>
                <a:ea typeface="Calibri" pitchFamily="34" charset="-122"/>
                <a:cs typeface="Calibri" pitchFamily="34" charset="-120"/>
              </a:rPr>
              <a:t>OPTION B</a:t>
            </a:r>
            <a:endParaRPr lang="en-US" sz="1100" dirty="0"/>
          </a:p>
        </p:txBody>
      </p:sp>
      <p:sp>
        <p:nvSpPr>
          <p:cNvPr id="15" name="Text 13"/>
          <p:cNvSpPr/>
          <p:nvPr/>
        </p:nvSpPr>
        <p:spPr>
          <a:xfrm>
            <a:off x="6492240" y="2029968"/>
            <a:ext cx="4663440" cy="365760"/>
          </a:xfrm>
          <a:prstGeom prst="rect">
            <a:avLst/>
          </a:prstGeom>
          <a:noFill/>
          <a:ln/>
        </p:spPr>
        <p:txBody>
          <a:bodyPr wrap="square" lIns="0" tIns="0" rIns="0" bIns="0" rtlCol="0" anchor="ctr"/>
          <a:lstStyle/>
          <a:p>
            <a:pPr indent="0" marL="0">
              <a:buNone/>
            </a:pPr>
            <a:r>
              <a:rPr lang="en-US" sz="2000" b="1" dirty="0">
                <a:solidFill>
                  <a:srgbClr val="FFFFFF"/>
                </a:solidFill>
                <a:latin typeface="Cambria" pitchFamily="34" charset="0"/>
                <a:ea typeface="Cambria" pitchFamily="34" charset="-122"/>
                <a:cs typeface="Cambria" pitchFamily="34" charset="-120"/>
              </a:rPr>
              <a:t>15% share, nothing else</a:t>
            </a:r>
            <a:endParaRPr lang="en-US" sz="2000" dirty="0"/>
          </a:p>
        </p:txBody>
      </p:sp>
      <p:sp>
        <p:nvSpPr>
          <p:cNvPr id="16" name="Text 14"/>
          <p:cNvSpPr/>
          <p:nvPr/>
        </p:nvSpPr>
        <p:spPr>
          <a:xfrm>
            <a:off x="6492240" y="2523744"/>
            <a:ext cx="4663440" cy="457200"/>
          </a:xfrm>
          <a:prstGeom prst="rect">
            <a:avLst/>
          </a:prstGeom>
          <a:noFill/>
          <a:ln/>
        </p:spPr>
        <p:txBody>
          <a:bodyPr wrap="square" lIns="0" tIns="0" rIns="0" bIns="0" rtlCol="0" anchor="ctr"/>
          <a:lstStyle/>
          <a:p>
            <a:pPr marL="342900" indent="-342900">
              <a:lnSpc>
                <a:spcPts val="1450"/>
              </a:lnSpc>
              <a:buSzPct val="100000"/>
              <a:buChar char="•"/>
            </a:pPr>
            <a:r>
              <a:rPr lang="en-US" sz="1100" dirty="0">
                <a:solidFill>
                  <a:srgbClr val="8FA0B8"/>
                </a:solidFill>
                <a:latin typeface="Calibri" pitchFamily="34" charset="0"/>
                <a:ea typeface="Calibri" pitchFamily="34" charset="-122"/>
                <a:cs typeface="Calibri" pitchFamily="34" charset="-120"/>
              </a:rPr>
              <a:t>Company valued at ₹40 crore before your money, ₹47 crore after.</a:t>
            </a:r>
            <a:endParaRPr lang="en-US" sz="1100" dirty="0"/>
          </a:p>
        </p:txBody>
      </p:sp>
      <p:sp>
        <p:nvSpPr>
          <p:cNvPr id="17" name="Text 15"/>
          <p:cNvSpPr/>
          <p:nvPr/>
        </p:nvSpPr>
        <p:spPr>
          <a:xfrm>
            <a:off x="6492240" y="3026664"/>
            <a:ext cx="4663440" cy="457200"/>
          </a:xfrm>
          <a:prstGeom prst="rect">
            <a:avLst/>
          </a:prstGeom>
          <a:noFill/>
          <a:ln/>
        </p:spPr>
        <p:txBody>
          <a:bodyPr wrap="square" lIns="0" tIns="0" rIns="0" bIns="0" rtlCol="0" anchor="ctr"/>
          <a:lstStyle/>
          <a:p>
            <a:pPr marL="342900" indent="-342900">
              <a:lnSpc>
                <a:spcPts val="1450"/>
              </a:lnSpc>
              <a:buSzPct val="100000"/>
              <a:buChar char="•"/>
            </a:pPr>
            <a:r>
              <a:rPr lang="en-US" sz="1100" dirty="0">
                <a:solidFill>
                  <a:srgbClr val="8FA0B8"/>
                </a:solidFill>
                <a:latin typeface="Calibri" pitchFamily="34" charset="0"/>
                <a:ea typeface="Calibri" pitchFamily="34" charset="-122"/>
                <a:cs typeface="Calibri" pitchFamily="34" charset="-120"/>
              </a:rPr>
              <a:t>₹7 crore buys 14.9% of the company — clean, with no pay-back.</a:t>
            </a:r>
            <a:endParaRPr lang="en-US" sz="1100" dirty="0"/>
          </a:p>
        </p:txBody>
      </p:sp>
      <p:sp>
        <p:nvSpPr>
          <p:cNvPr id="18" name="Text 16"/>
          <p:cNvSpPr/>
          <p:nvPr/>
        </p:nvSpPr>
        <p:spPr>
          <a:xfrm>
            <a:off x="6492240" y="3529584"/>
            <a:ext cx="4663440" cy="457200"/>
          </a:xfrm>
          <a:prstGeom prst="rect">
            <a:avLst/>
          </a:prstGeom>
          <a:noFill/>
          <a:ln/>
        </p:spPr>
        <p:txBody>
          <a:bodyPr wrap="square" lIns="0" tIns="0" rIns="0" bIns="0" rtlCol="0" anchor="ctr"/>
          <a:lstStyle/>
          <a:p>
            <a:pPr marL="342900" indent="-342900">
              <a:lnSpc>
                <a:spcPts val="1450"/>
              </a:lnSpc>
              <a:buSzPct val="100000"/>
              <a:buChar char="•"/>
            </a:pPr>
            <a:r>
              <a:rPr lang="en-US" sz="1100" dirty="0">
                <a:solidFill>
                  <a:srgbClr val="8FA0B8"/>
                </a:solidFill>
                <a:latin typeface="Calibri" pitchFamily="34" charset="0"/>
                <a:ea typeface="Calibri" pitchFamily="34" charset="-122"/>
                <a:cs typeface="Calibri" pitchFamily="34" charset="-120"/>
              </a:rPr>
              <a:t>You get regular updates and a seat to watch board meetings.</a:t>
            </a:r>
            <a:endParaRPr lang="en-US" sz="1100" dirty="0"/>
          </a:p>
        </p:txBody>
      </p:sp>
      <p:sp>
        <p:nvSpPr>
          <p:cNvPr id="19" name="Text 17"/>
          <p:cNvSpPr/>
          <p:nvPr/>
        </p:nvSpPr>
        <p:spPr>
          <a:xfrm>
            <a:off x="6492240" y="4032504"/>
            <a:ext cx="4663440" cy="457200"/>
          </a:xfrm>
          <a:prstGeom prst="rect">
            <a:avLst/>
          </a:prstGeom>
          <a:noFill/>
          <a:ln/>
        </p:spPr>
        <p:txBody>
          <a:bodyPr wrap="square" lIns="0" tIns="0" rIns="0" bIns="0" rtlCol="0" anchor="ctr"/>
          <a:lstStyle/>
          <a:p>
            <a:pPr marL="342900" indent="-342900">
              <a:lnSpc>
                <a:spcPts val="1450"/>
              </a:lnSpc>
              <a:buSzPct val="100000"/>
              <a:buChar char="•"/>
            </a:pPr>
            <a:r>
              <a:rPr lang="en-US" sz="1100" dirty="0">
                <a:solidFill>
                  <a:srgbClr val="8FA0B8"/>
                </a:solidFill>
                <a:latin typeface="Calibri" pitchFamily="34" charset="0"/>
                <a:ea typeface="Calibri" pitchFamily="34" charset="-122"/>
                <a:cs typeface="Calibri" pitchFamily="34" charset="-120"/>
              </a:rPr>
              <a:t>For someone who wants the biggest share of the upside, and nothing else.</a:t>
            </a:r>
            <a:endParaRPr lang="en-US" sz="1100" dirty="0"/>
          </a:p>
        </p:txBody>
      </p:sp>
      <p:sp>
        <p:nvSpPr>
          <p:cNvPr id="20" name="Text 18"/>
          <p:cNvSpPr/>
          <p:nvPr/>
        </p:nvSpPr>
        <p:spPr>
          <a:xfrm>
            <a:off x="685800" y="4864608"/>
            <a:ext cx="2743200" cy="274320"/>
          </a:xfrm>
          <a:prstGeom prst="rect">
            <a:avLst/>
          </a:prstGeom>
          <a:noFill/>
          <a:ln/>
        </p:spPr>
        <p:txBody>
          <a:bodyPr wrap="square" lIns="0" tIns="0" rIns="0" bIns="0" rtlCol="0" anchor="ctr"/>
          <a:lstStyle/>
          <a:p>
            <a:pPr indent="0" marL="0">
              <a:buNone/>
            </a:pPr>
            <a:r>
              <a:rPr lang="en-US" sz="1200" b="1" dirty="0">
                <a:solidFill>
                  <a:srgbClr val="CCA338"/>
                </a:solidFill>
                <a:latin typeface="Calibri" pitchFamily="34" charset="0"/>
                <a:ea typeface="Calibri" pitchFamily="34" charset="-122"/>
                <a:cs typeface="Calibri" pitchFamily="34" charset="-120"/>
              </a:rPr>
              <a:t>Use of funds</a:t>
            </a:r>
            <a:endParaRPr lang="en-US" sz="1200" dirty="0"/>
          </a:p>
        </p:txBody>
      </p:sp>
      <p:sp>
        <p:nvSpPr>
          <p:cNvPr id="21" name="Text 19"/>
          <p:cNvSpPr/>
          <p:nvPr/>
        </p:nvSpPr>
        <p:spPr>
          <a:xfrm>
            <a:off x="685800" y="5193792"/>
            <a:ext cx="2468880" cy="384048"/>
          </a:xfrm>
          <a:prstGeom prst="rect">
            <a:avLst/>
          </a:prstGeom>
          <a:noFill/>
          <a:ln/>
        </p:spPr>
        <p:txBody>
          <a:bodyPr wrap="square" lIns="0" tIns="0" rIns="0" bIns="0"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29%</a:t>
            </a:r>
            <a:endParaRPr lang="en-US" sz="2200" dirty="0"/>
          </a:p>
        </p:txBody>
      </p:sp>
      <p:sp>
        <p:nvSpPr>
          <p:cNvPr id="22" name="Text 20"/>
          <p:cNvSpPr/>
          <p:nvPr/>
        </p:nvSpPr>
        <p:spPr>
          <a:xfrm>
            <a:off x="685800" y="5577840"/>
            <a:ext cx="2560320" cy="256032"/>
          </a:xfrm>
          <a:prstGeom prst="rect">
            <a:avLst/>
          </a:prstGeom>
          <a:noFill/>
          <a:ln/>
        </p:spPr>
        <p:txBody>
          <a:bodyPr wrap="square" lIns="0" tIns="0" rIns="0" bIns="0" rtlCol="0" anchor="ctr"/>
          <a:lstStyle/>
          <a:p>
            <a:pPr indent="0" marL="0">
              <a:buNone/>
            </a:pPr>
            <a:r>
              <a:rPr lang="en-US" sz="1030" dirty="0">
                <a:solidFill>
                  <a:srgbClr val="8FA0B8"/>
                </a:solidFill>
                <a:latin typeface="Calibri" pitchFamily="34" charset="0"/>
                <a:ea typeface="Calibri" pitchFamily="34" charset="-122"/>
                <a:cs typeface="Calibri" pitchFamily="34" charset="-120"/>
              </a:rPr>
              <a:t>Ground &amp; online joining drive</a:t>
            </a:r>
            <a:endParaRPr lang="en-US" sz="1030" dirty="0"/>
          </a:p>
        </p:txBody>
      </p:sp>
      <p:sp>
        <p:nvSpPr>
          <p:cNvPr id="23" name="Text 21"/>
          <p:cNvSpPr/>
          <p:nvPr/>
        </p:nvSpPr>
        <p:spPr>
          <a:xfrm>
            <a:off x="3383280" y="5193792"/>
            <a:ext cx="2468880" cy="384048"/>
          </a:xfrm>
          <a:prstGeom prst="rect">
            <a:avLst/>
          </a:prstGeom>
          <a:noFill/>
          <a:ln/>
        </p:spPr>
        <p:txBody>
          <a:bodyPr wrap="square" lIns="0" tIns="0" rIns="0" bIns="0"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30%</a:t>
            </a:r>
            <a:endParaRPr lang="en-US" sz="2200" dirty="0"/>
          </a:p>
        </p:txBody>
      </p:sp>
      <p:sp>
        <p:nvSpPr>
          <p:cNvPr id="24" name="Text 22"/>
          <p:cNvSpPr/>
          <p:nvPr/>
        </p:nvSpPr>
        <p:spPr>
          <a:xfrm>
            <a:off x="3383280" y="5577840"/>
            <a:ext cx="2560320" cy="256032"/>
          </a:xfrm>
          <a:prstGeom prst="rect">
            <a:avLst/>
          </a:prstGeom>
          <a:noFill/>
          <a:ln/>
        </p:spPr>
        <p:txBody>
          <a:bodyPr wrap="square" lIns="0" tIns="0" rIns="0" bIns="0" rtlCol="0" anchor="ctr"/>
          <a:lstStyle/>
          <a:p>
            <a:pPr indent="0" marL="0">
              <a:buNone/>
            </a:pPr>
            <a:r>
              <a:rPr lang="en-US" sz="1030" dirty="0">
                <a:solidFill>
                  <a:srgbClr val="8FA0B8"/>
                </a:solidFill>
                <a:latin typeface="Calibri" pitchFamily="34" charset="0"/>
                <a:ea typeface="Calibri" pitchFamily="34" charset="-122"/>
                <a:cs typeface="Calibri" pitchFamily="34" charset="-120"/>
              </a:rPr>
              <a:t>New team members</a:t>
            </a:r>
            <a:endParaRPr lang="en-US" sz="1030" dirty="0"/>
          </a:p>
        </p:txBody>
      </p:sp>
      <p:sp>
        <p:nvSpPr>
          <p:cNvPr id="25" name="Text 23"/>
          <p:cNvSpPr/>
          <p:nvPr/>
        </p:nvSpPr>
        <p:spPr>
          <a:xfrm>
            <a:off x="6080760" y="5193792"/>
            <a:ext cx="2468880" cy="384048"/>
          </a:xfrm>
          <a:prstGeom prst="rect">
            <a:avLst/>
          </a:prstGeom>
          <a:noFill/>
          <a:ln/>
        </p:spPr>
        <p:txBody>
          <a:bodyPr wrap="square" lIns="0" tIns="0" rIns="0" bIns="0"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25%</a:t>
            </a:r>
            <a:endParaRPr lang="en-US" sz="2200" dirty="0"/>
          </a:p>
        </p:txBody>
      </p:sp>
      <p:sp>
        <p:nvSpPr>
          <p:cNvPr id="26" name="Text 24"/>
          <p:cNvSpPr/>
          <p:nvPr/>
        </p:nvSpPr>
        <p:spPr>
          <a:xfrm>
            <a:off x="6080760" y="5577840"/>
            <a:ext cx="2560320" cy="256032"/>
          </a:xfrm>
          <a:prstGeom prst="rect">
            <a:avLst/>
          </a:prstGeom>
          <a:noFill/>
          <a:ln/>
        </p:spPr>
        <p:txBody>
          <a:bodyPr wrap="square" lIns="0" tIns="0" rIns="0" bIns="0" rtlCol="0" anchor="ctr"/>
          <a:lstStyle/>
          <a:p>
            <a:pPr indent="0" marL="0">
              <a:buNone/>
            </a:pPr>
            <a:r>
              <a:rPr lang="en-US" sz="1030" dirty="0">
                <a:solidFill>
                  <a:srgbClr val="8FA0B8"/>
                </a:solidFill>
                <a:latin typeface="Calibri" pitchFamily="34" charset="0"/>
                <a:ea typeface="Calibri" pitchFamily="34" charset="-122"/>
                <a:cs typeface="Calibri" pitchFamily="34" charset="-120"/>
              </a:rPr>
              <a:t>Servers &amp; AI</a:t>
            </a:r>
            <a:endParaRPr lang="en-US" sz="1030" dirty="0"/>
          </a:p>
        </p:txBody>
      </p:sp>
      <p:sp>
        <p:nvSpPr>
          <p:cNvPr id="27" name="Text 25"/>
          <p:cNvSpPr/>
          <p:nvPr/>
        </p:nvSpPr>
        <p:spPr>
          <a:xfrm>
            <a:off x="8778240" y="5193792"/>
            <a:ext cx="2468880" cy="384048"/>
          </a:xfrm>
          <a:prstGeom prst="rect">
            <a:avLst/>
          </a:prstGeom>
          <a:noFill/>
          <a:ln/>
        </p:spPr>
        <p:txBody>
          <a:bodyPr wrap="square" lIns="0" tIns="0" rIns="0" bIns="0"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16%</a:t>
            </a:r>
            <a:endParaRPr lang="en-US" sz="2200" dirty="0"/>
          </a:p>
        </p:txBody>
      </p:sp>
      <p:sp>
        <p:nvSpPr>
          <p:cNvPr id="28" name="Text 26"/>
          <p:cNvSpPr/>
          <p:nvPr/>
        </p:nvSpPr>
        <p:spPr>
          <a:xfrm>
            <a:off x="8778240" y="5577840"/>
            <a:ext cx="2560320" cy="256032"/>
          </a:xfrm>
          <a:prstGeom prst="rect">
            <a:avLst/>
          </a:prstGeom>
          <a:noFill/>
          <a:ln/>
        </p:spPr>
        <p:txBody>
          <a:bodyPr wrap="square" lIns="0" tIns="0" rIns="0" bIns="0" rtlCol="0" anchor="ctr"/>
          <a:lstStyle/>
          <a:p>
            <a:pPr indent="0" marL="0">
              <a:buNone/>
            </a:pPr>
            <a:r>
              <a:rPr lang="en-US" sz="1030" dirty="0">
                <a:solidFill>
                  <a:srgbClr val="8FA0B8"/>
                </a:solidFill>
                <a:latin typeface="Calibri" pitchFamily="34" charset="0"/>
                <a:ea typeface="Calibri" pitchFamily="34" charset="-122"/>
                <a:cs typeface="Calibri" pitchFamily="34" charset="-120"/>
              </a:rPr>
              <a:t>Legal, rules, patents</a:t>
            </a:r>
            <a:endParaRPr lang="en-US" sz="1030" dirty="0"/>
          </a:p>
        </p:txBody>
      </p:sp>
      <p:sp>
        <p:nvSpPr>
          <p:cNvPr id="29" name="Text 27"/>
          <p:cNvSpPr/>
          <p:nvPr/>
        </p:nvSpPr>
        <p:spPr>
          <a:xfrm>
            <a:off x="685800" y="5989320"/>
            <a:ext cx="10744200" cy="457200"/>
          </a:xfrm>
          <a:prstGeom prst="rect">
            <a:avLst/>
          </a:prstGeom>
          <a:noFill/>
          <a:ln/>
        </p:spPr>
        <p:txBody>
          <a:bodyPr wrap="square" lIns="0" tIns="0" rIns="0" bIns="0" rtlCol="0" anchor="ctr"/>
          <a:lstStyle/>
          <a:p>
            <a:pPr indent="0" marL="0">
              <a:lnSpc>
                <a:spcPts val="1250"/>
              </a:lnSpc>
              <a:buNone/>
            </a:pPr>
            <a:r>
              <a:rPr lang="en-US" sz="950" i="1" dirty="0">
                <a:solidFill>
                  <a:srgbClr val="5F718C"/>
                </a:solidFill>
                <a:latin typeface="Calibri" pitchFamily="34" charset="0"/>
                <a:ea typeface="Calibri" pitchFamily="34" charset="-122"/>
                <a:cs typeface="Calibri" pitchFamily="34" charset="-120"/>
              </a:rPr>
              <a:t>The ₹40 crore price is set against what it would cost to rebuild all this, the patents filed, and an income engine bringing in about ₹40 crore in year one — from one door alone. These are opening terms; both sides take proper legal and money advice before signing.</a:t>
            </a:r>
            <a:endParaRPr lang="en-US" sz="950" dirty="0"/>
          </a:p>
        </p:txBody>
      </p:sp>
      <p:sp>
        <p:nvSpPr>
          <p:cNvPr id="31" name="Text 28"/>
          <p:cNvSpPr/>
          <p:nvPr/>
        </p:nvSpPr>
        <p:spPr>
          <a:xfrm>
            <a:off x="11292840" y="6291072"/>
            <a:ext cx="457200" cy="274320"/>
          </a:xfrm>
          <a:prstGeom prst="rect">
            <a:avLst/>
          </a:prstGeom>
          <a:noFill/>
          <a:ln/>
        </p:spPr>
        <p:txBody>
          <a:bodyPr wrap="square" lIns="0" tIns="0" rIns="0" bIns="0" rtlCol="0" anchor="ctr"/>
          <a:lstStyle/>
          <a:p>
            <a:pPr algn="r" indent="0" marL="0">
              <a:buNone/>
            </a:pPr>
            <a:r>
              <a:rPr lang="en-US" sz="1000" dirty="0">
                <a:solidFill>
                  <a:srgbClr val="4A5A75"/>
                </a:solidFill>
                <a:latin typeface="Calibri" pitchFamily="34" charset="0"/>
                <a:ea typeface="Calibri" pitchFamily="34" charset="-122"/>
                <a:cs typeface="Calibri" pitchFamily="34" charset="-120"/>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1A2640"/>
        </a:solidFill>
      </p:bgPr>
    </p:bg>
    <p:spTree>
      <p:nvGrpSpPr>
        <p:cNvPr id="1" name=""/>
        <p:cNvGrpSpPr/>
        <p:nvPr/>
      </p:nvGrpSpPr>
      <p:grpSpPr>
        <a:xfrm>
          <a:off x="0" y="0"/>
          <a:ext cx="0" cy="0"/>
          <a:chOff x="0" y="0"/>
          <a:chExt cx="0" cy="0"/>
        </a:xfrm>
      </p:grpSpPr>
      <p:sp>
        <p:nvSpPr>
          <p:cNvPr id="2" name="Shape 0"/>
          <p:cNvSpPr/>
          <p:nvPr/>
        </p:nvSpPr>
        <p:spPr>
          <a:xfrm>
            <a:off x="9509760" y="-2011680"/>
            <a:ext cx="5669280" cy="5669280"/>
          </a:xfrm>
          <a:prstGeom prst="ellipse">
            <a:avLst/>
          </a:prstGeom>
          <a:solidFill>
            <a:srgbClr val="0F1728"/>
          </a:solidFill>
          <a:ln/>
        </p:spPr>
      </p:sp>
      <p:sp>
        <p:nvSpPr>
          <p:cNvPr id="3" name="Shape 1"/>
          <p:cNvSpPr/>
          <p:nvPr/>
        </p:nvSpPr>
        <p:spPr>
          <a:xfrm>
            <a:off x="-1645920" y="4206240"/>
            <a:ext cx="4023360" cy="4023360"/>
          </a:xfrm>
          <a:prstGeom prst="ellipse">
            <a:avLst/>
          </a:prstGeom>
          <a:solidFill>
            <a:srgbClr val="0F1728"/>
          </a:solidFill>
          <a:ln/>
        </p:spPr>
      </p:sp>
      <p:sp>
        <p:nvSpPr>
          <p:cNvPr id="4" name="Text 2"/>
          <p:cNvSpPr/>
          <p:nvPr/>
        </p:nvSpPr>
        <p:spPr>
          <a:xfrm>
            <a:off x="822960" y="1188720"/>
            <a:ext cx="7315200" cy="320040"/>
          </a:xfrm>
          <a:prstGeom prst="rect">
            <a:avLst/>
          </a:prstGeom>
          <a:noFill/>
          <a:ln/>
        </p:spPr>
        <p:txBody>
          <a:bodyPr wrap="square" lIns="0" tIns="0" rIns="0" bIns="0" rtlCol="0" anchor="ctr"/>
          <a:lstStyle/>
          <a:p>
            <a:pPr indent="0" marL="0">
              <a:buNone/>
            </a:pPr>
            <a:r>
              <a:rPr lang="en-US" sz="1100" b="1" spc="220" kern="0" dirty="0">
                <a:solidFill>
                  <a:srgbClr val="CCA338"/>
                </a:solidFill>
                <a:latin typeface="Calibri" pitchFamily="34" charset="0"/>
                <a:ea typeface="Calibri" pitchFamily="34" charset="-122"/>
                <a:cs typeface="Calibri" pitchFamily="34" charset="-120"/>
              </a:rPr>
              <a:t>The three-year view</a:t>
            </a:r>
            <a:endParaRPr lang="en-US" sz="1100" dirty="0"/>
          </a:p>
        </p:txBody>
      </p:sp>
      <p:sp>
        <p:nvSpPr>
          <p:cNvPr id="5" name="Text 3"/>
          <p:cNvSpPr/>
          <p:nvPr/>
        </p:nvSpPr>
        <p:spPr>
          <a:xfrm>
            <a:off x="786384" y="1627632"/>
            <a:ext cx="7680960" cy="1554480"/>
          </a:xfrm>
          <a:prstGeom prst="rect">
            <a:avLst/>
          </a:prstGeom>
          <a:noFill/>
          <a:ln/>
        </p:spPr>
        <p:txBody>
          <a:bodyPr wrap="square" lIns="0" tIns="0" rIns="0" bIns="0" rtlCol="0" anchor="ctr"/>
          <a:lstStyle/>
          <a:p>
            <a:pPr indent="0" marL="0">
              <a:lnSpc>
                <a:spcPts val="4600"/>
              </a:lnSpc>
              <a:buNone/>
            </a:pPr>
            <a:r>
              <a:rPr lang="en-US" sz="4000" b="1" dirty="0">
                <a:solidFill>
                  <a:srgbClr val="FFFFFF"/>
                </a:solidFill>
                <a:latin typeface="Cambria" pitchFamily="34" charset="0"/>
                <a:ea typeface="Cambria" pitchFamily="34" charset="-122"/>
                <a:cs typeface="Cambria" pitchFamily="34" charset="-120"/>
              </a:rPr>
              <a:t>A place people never have</a:t>
            </a:r>
            <a:endParaRPr lang="en-US" sz="4000" dirty="0"/>
          </a:p>
          <a:p>
            <a:pPr indent="0" marL="0">
              <a:lnSpc>
                <a:spcPts val="4600"/>
              </a:lnSpc>
              <a:buNone/>
            </a:pPr>
            <a:r>
              <a:rPr lang="en-US" sz="4000" b="1" dirty="0">
                <a:solidFill>
                  <a:srgbClr val="FFFFFF"/>
                </a:solidFill>
                <a:latin typeface="Cambria" pitchFamily="34" charset="0"/>
                <a:ea typeface="Cambria" pitchFamily="34" charset="-122"/>
                <a:cs typeface="Cambria" pitchFamily="34" charset="-120"/>
              </a:rPr>
              <a:t>to log into twice.</a:t>
            </a:r>
            <a:endParaRPr lang="en-US" sz="4000" dirty="0"/>
          </a:p>
        </p:txBody>
      </p:sp>
      <p:sp>
        <p:nvSpPr>
          <p:cNvPr id="6" name="Text 4"/>
          <p:cNvSpPr/>
          <p:nvPr/>
        </p:nvSpPr>
        <p:spPr>
          <a:xfrm>
            <a:off x="822960" y="3310128"/>
            <a:ext cx="7498080" cy="914400"/>
          </a:xfrm>
          <a:prstGeom prst="rect">
            <a:avLst/>
          </a:prstGeom>
          <a:noFill/>
          <a:ln/>
        </p:spPr>
        <p:txBody>
          <a:bodyPr wrap="square" lIns="0" tIns="0" rIns="0" bIns="0" rtlCol="0" anchor="ctr"/>
          <a:lstStyle/>
          <a:p>
            <a:pPr indent="0" marL="0">
              <a:lnSpc>
                <a:spcPts val="2100"/>
              </a:lnSpc>
              <a:buNone/>
            </a:pPr>
            <a:r>
              <a:rPr lang="en-US" sz="1350" dirty="0">
                <a:solidFill>
                  <a:srgbClr val="C3CBD9"/>
                </a:solidFill>
                <a:latin typeface="Calibri" pitchFamily="34" charset="0"/>
                <a:ea typeface="Calibri" pitchFamily="34" charset="-122"/>
                <a:cs typeface="Calibri" pitchFamily="34" charset="-120"/>
              </a:rPr>
              <a:t>Twenty-one doors grow to thirty-five. India grows to India plus Indians abroad plus the Gulf. The free part stays free, and ads stay where they belong — beside the content, never in front of the person.</a:t>
            </a:r>
            <a:endParaRPr lang="en-US" sz="1350" dirty="0"/>
          </a:p>
        </p:txBody>
      </p:sp>
      <p:sp>
        <p:nvSpPr>
          <p:cNvPr id="7" name="Text 5"/>
          <p:cNvSpPr/>
          <p:nvPr/>
        </p:nvSpPr>
        <p:spPr>
          <a:xfrm>
            <a:off x="822960" y="4480560"/>
            <a:ext cx="2743200" cy="457200"/>
          </a:xfrm>
          <a:prstGeom prst="rect">
            <a:avLst/>
          </a:prstGeom>
          <a:noFill/>
          <a:ln/>
        </p:spPr>
        <p:txBody>
          <a:bodyPr wrap="square" lIns="0" tIns="0" rIns="0" bIns="0" rtlCol="0" anchor="ctr"/>
          <a:lstStyle/>
          <a:p>
            <a:pPr indent="0" marL="0">
              <a:buNone/>
            </a:pPr>
            <a:r>
              <a:rPr lang="en-US" sz="2300" b="1" dirty="0">
                <a:solidFill>
                  <a:srgbClr val="CCA338"/>
                </a:solidFill>
                <a:latin typeface="Cambria" pitchFamily="34" charset="0"/>
                <a:ea typeface="Cambria" pitchFamily="34" charset="-122"/>
                <a:cs typeface="Cambria" pitchFamily="34" charset="-120"/>
              </a:rPr>
              <a:t>21 → 35</a:t>
            </a:r>
            <a:endParaRPr lang="en-US" sz="2300" dirty="0"/>
          </a:p>
        </p:txBody>
      </p:sp>
      <p:sp>
        <p:nvSpPr>
          <p:cNvPr id="8" name="Text 6"/>
          <p:cNvSpPr/>
          <p:nvPr/>
        </p:nvSpPr>
        <p:spPr>
          <a:xfrm>
            <a:off x="822960" y="4937760"/>
            <a:ext cx="2743200" cy="256032"/>
          </a:xfrm>
          <a:prstGeom prst="rect">
            <a:avLst/>
          </a:prstGeom>
          <a:noFill/>
          <a:ln/>
        </p:spPr>
        <p:txBody>
          <a:bodyPr wrap="square" lIns="0" tIns="0" rIns="0" bIns="0" rtlCol="0" anchor="ctr"/>
          <a:lstStyle/>
          <a:p>
            <a:pPr indent="0" marL="0">
              <a:buNone/>
            </a:pPr>
            <a:r>
              <a:rPr lang="en-US" sz="1100" dirty="0">
                <a:solidFill>
                  <a:srgbClr val="8FA0B8"/>
                </a:solidFill>
                <a:latin typeface="Calibri" pitchFamily="34" charset="0"/>
                <a:ea typeface="Calibri" pitchFamily="34" charset="-122"/>
                <a:cs typeface="Calibri" pitchFamily="34" charset="-120"/>
              </a:rPr>
              <a:t>doors</a:t>
            </a:r>
            <a:endParaRPr lang="en-US" sz="1100" dirty="0"/>
          </a:p>
        </p:txBody>
      </p:sp>
      <p:sp>
        <p:nvSpPr>
          <p:cNvPr id="9" name="Text 7"/>
          <p:cNvSpPr/>
          <p:nvPr/>
        </p:nvSpPr>
        <p:spPr>
          <a:xfrm>
            <a:off x="3657600" y="4480560"/>
            <a:ext cx="2743200" cy="457200"/>
          </a:xfrm>
          <a:prstGeom prst="rect">
            <a:avLst/>
          </a:prstGeom>
          <a:noFill/>
          <a:ln/>
        </p:spPr>
        <p:txBody>
          <a:bodyPr wrap="square" lIns="0" tIns="0" rIns="0" bIns="0" rtlCol="0" anchor="ctr"/>
          <a:lstStyle/>
          <a:p>
            <a:pPr indent="0" marL="0">
              <a:buNone/>
            </a:pPr>
            <a:r>
              <a:rPr lang="en-US" sz="2300" b="1" dirty="0">
                <a:solidFill>
                  <a:srgbClr val="CCA338"/>
                </a:solidFill>
                <a:latin typeface="Cambria" pitchFamily="34" charset="0"/>
                <a:ea typeface="Cambria" pitchFamily="34" charset="-122"/>
                <a:cs typeface="Cambria" pitchFamily="34" charset="-120"/>
              </a:rPr>
              <a:t>2 lakh → 20 lakh</a:t>
            </a:r>
            <a:endParaRPr lang="en-US" sz="2300" dirty="0"/>
          </a:p>
        </p:txBody>
      </p:sp>
      <p:sp>
        <p:nvSpPr>
          <p:cNvPr id="10" name="Text 8"/>
          <p:cNvSpPr/>
          <p:nvPr/>
        </p:nvSpPr>
        <p:spPr>
          <a:xfrm>
            <a:off x="3657600" y="4937760"/>
            <a:ext cx="2743200" cy="256032"/>
          </a:xfrm>
          <a:prstGeom prst="rect">
            <a:avLst/>
          </a:prstGeom>
          <a:noFill/>
          <a:ln/>
        </p:spPr>
        <p:txBody>
          <a:bodyPr wrap="square" lIns="0" tIns="0" rIns="0" bIns="0" rtlCol="0" anchor="ctr"/>
          <a:lstStyle/>
          <a:p>
            <a:pPr indent="0" marL="0">
              <a:buNone/>
            </a:pPr>
            <a:r>
              <a:rPr lang="en-US" sz="1100" dirty="0">
                <a:solidFill>
                  <a:srgbClr val="8FA0B8"/>
                </a:solidFill>
                <a:latin typeface="Calibri" pitchFamily="34" charset="0"/>
                <a:ea typeface="Calibri" pitchFamily="34" charset="-122"/>
                <a:cs typeface="Calibri" pitchFamily="34" charset="-120"/>
              </a:rPr>
              <a:t>participants</a:t>
            </a:r>
            <a:endParaRPr lang="en-US" sz="1100" dirty="0"/>
          </a:p>
        </p:txBody>
      </p:sp>
      <p:sp>
        <p:nvSpPr>
          <p:cNvPr id="11" name="Text 9"/>
          <p:cNvSpPr/>
          <p:nvPr/>
        </p:nvSpPr>
        <p:spPr>
          <a:xfrm>
            <a:off x="6492240" y="4480560"/>
            <a:ext cx="2743200" cy="457200"/>
          </a:xfrm>
          <a:prstGeom prst="rect">
            <a:avLst/>
          </a:prstGeom>
          <a:noFill/>
          <a:ln/>
        </p:spPr>
        <p:txBody>
          <a:bodyPr wrap="square" lIns="0" tIns="0" rIns="0" bIns="0" rtlCol="0" anchor="ctr"/>
          <a:lstStyle/>
          <a:p>
            <a:pPr indent="0" marL="0">
              <a:buNone/>
            </a:pPr>
            <a:r>
              <a:rPr lang="en-US" sz="2300" b="1" dirty="0">
                <a:solidFill>
                  <a:srgbClr val="CCA338"/>
                </a:solidFill>
                <a:latin typeface="Cambria" pitchFamily="34" charset="0"/>
                <a:ea typeface="Cambria" pitchFamily="34" charset="-122"/>
                <a:cs typeface="Cambria" pitchFamily="34" charset="-120"/>
              </a:rPr>
              <a:t>1 → 4</a:t>
            </a:r>
            <a:endParaRPr lang="en-US" sz="2300" dirty="0"/>
          </a:p>
        </p:txBody>
      </p:sp>
      <p:sp>
        <p:nvSpPr>
          <p:cNvPr id="12" name="Text 10"/>
          <p:cNvSpPr/>
          <p:nvPr/>
        </p:nvSpPr>
        <p:spPr>
          <a:xfrm>
            <a:off x="6492240" y="4937760"/>
            <a:ext cx="2743200" cy="256032"/>
          </a:xfrm>
          <a:prstGeom prst="rect">
            <a:avLst/>
          </a:prstGeom>
          <a:noFill/>
          <a:ln/>
        </p:spPr>
        <p:txBody>
          <a:bodyPr wrap="square" lIns="0" tIns="0" rIns="0" bIns="0" rtlCol="0" anchor="ctr"/>
          <a:lstStyle/>
          <a:p>
            <a:pPr indent="0" marL="0">
              <a:buNone/>
            </a:pPr>
            <a:r>
              <a:rPr lang="en-US" sz="1100" dirty="0">
                <a:solidFill>
                  <a:srgbClr val="8FA0B8"/>
                </a:solidFill>
                <a:latin typeface="Calibri" pitchFamily="34" charset="0"/>
                <a:ea typeface="Calibri" pitchFamily="34" charset="-122"/>
                <a:cs typeface="Calibri" pitchFamily="34" charset="-120"/>
              </a:rPr>
              <a:t>markets</a:t>
            </a:r>
            <a:endParaRPr lang="en-US" sz="1100" dirty="0"/>
          </a:p>
        </p:txBody>
      </p:sp>
      <p:pic>
        <p:nvPicPr>
          <p:cNvPr id="13" name="Image 0" descr="img/mind.png">    </p:cNvPr>
          <p:cNvPicPr>
            <a:picLocks noChangeAspect="1"/>
          </p:cNvPicPr>
          <p:nvPr/>
        </p:nvPicPr>
        <p:blipFill>
          <a:blip r:embed="rId1"/>
          <a:stretch>
            <a:fillRect/>
          </a:stretch>
        </p:blipFill>
        <p:spPr>
          <a:xfrm>
            <a:off x="9646920" y="1417320"/>
            <a:ext cx="1901220" cy="4206240"/>
          </a:xfrm>
          <a:prstGeom prst="rect">
            <a:avLst/>
          </a:prstGeom>
        </p:spPr>
      </p:pic>
      <p:sp>
        <p:nvSpPr>
          <p:cNvPr id="14" name="Shape 11"/>
          <p:cNvSpPr/>
          <p:nvPr/>
        </p:nvSpPr>
        <p:spPr>
          <a:xfrm>
            <a:off x="822960" y="5577840"/>
            <a:ext cx="10515600" cy="0"/>
          </a:xfrm>
          <a:prstGeom prst="line">
            <a:avLst/>
          </a:prstGeom>
          <a:noFill/>
          <a:ln w="12700">
            <a:solidFill>
              <a:srgbClr val="2E3F5C"/>
            </a:solidFill>
            <a:prstDash val="solid"/>
          </a:ln>
        </p:spPr>
      </p:sp>
      <p:sp>
        <p:nvSpPr>
          <p:cNvPr id="15" name="Text 12"/>
          <p:cNvSpPr/>
          <p:nvPr/>
        </p:nvSpPr>
        <p:spPr>
          <a:xfrm>
            <a:off x="822960" y="5760720"/>
            <a:ext cx="5486400" cy="292608"/>
          </a:xfrm>
          <a:prstGeom prst="rect">
            <a:avLst/>
          </a:prstGeom>
          <a:noFill/>
          <a:ln/>
        </p:spPr>
        <p:txBody>
          <a:bodyPr wrap="square" lIns="0" tIns="0" rIns="0" bIns="0"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Sanora India Pvt Ltd  ·  sanoraone.com</a:t>
            </a:r>
            <a:endParaRPr lang="en-US" sz="1200" dirty="0"/>
          </a:p>
        </p:txBody>
      </p:sp>
      <p:sp>
        <p:nvSpPr>
          <p:cNvPr id="16" name="Text 13"/>
          <p:cNvSpPr/>
          <p:nvPr/>
        </p:nvSpPr>
        <p:spPr>
          <a:xfrm>
            <a:off x="5852160" y="5760720"/>
            <a:ext cx="5486400" cy="292608"/>
          </a:xfrm>
          <a:prstGeom prst="rect">
            <a:avLst/>
          </a:prstGeom>
          <a:noFill/>
          <a:ln/>
        </p:spPr>
        <p:txBody>
          <a:bodyPr wrap="square" lIns="0" tIns="0" rIns="0" bIns="0" rtlCol="0" anchor="ctr"/>
          <a:lstStyle/>
          <a:p>
            <a:pPr algn="r" indent="0" marL="0">
              <a:buNone/>
            </a:pPr>
            <a:r>
              <a:rPr lang="en-US" sz="1050" dirty="0">
                <a:solidFill>
                  <a:srgbClr val="5F718C"/>
                </a:solidFill>
                <a:latin typeface="Calibri" pitchFamily="34" charset="0"/>
                <a:ea typeface="Calibri" pitchFamily="34" charset="-122"/>
                <a:cs typeface="Calibri" pitchFamily="34" charset="-120"/>
              </a:rPr>
              <a:t>Confidential — launch engine mechanics under NDA only</a:t>
            </a:r>
            <a:endParaRPr lang="en-US" sz="1050" dirty="0"/>
          </a:p>
        </p:txBody>
      </p:sp>
      <p:sp>
        <p:nvSpPr>
          <p:cNvPr id="17" name="Text 14"/>
          <p:cNvSpPr/>
          <p:nvPr/>
        </p:nvSpPr>
        <p:spPr>
          <a:xfrm>
            <a:off x="11292840" y="6291072"/>
            <a:ext cx="457200" cy="274320"/>
          </a:xfrm>
          <a:prstGeom prst="rect">
            <a:avLst/>
          </a:prstGeom>
          <a:noFill/>
          <a:ln/>
        </p:spPr>
        <p:txBody>
          <a:bodyPr wrap="square" lIns="0" tIns="0" rIns="0" bIns="0" rtlCol="0" anchor="ctr"/>
          <a:lstStyle/>
          <a:p>
            <a:pPr algn="r" indent="0" marL="0">
              <a:buNone/>
            </a:pPr>
            <a:r>
              <a:rPr lang="en-US" sz="1000" dirty="0">
                <a:solidFill>
                  <a:srgbClr val="4A5A75"/>
                </a:solidFill>
                <a:latin typeface="Calibri" pitchFamily="34" charset="0"/>
                <a:ea typeface="Calibri" pitchFamily="34" charset="-122"/>
                <a:cs typeface="Calibri" pitchFamily="34" charset="-120"/>
              </a:rPr>
              <a:t>19</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Sanora India Pvt 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SanoraOne — Seed Round (Round 2)</dc:title>
  <dc:subject>PptxGenJS Presentation</dc:subject>
  <dc:creator>Sanora India Pvt Ltd</dc:creator>
  <cp:lastModifiedBy>Sanora India Pvt Ltd</cp:lastModifiedBy>
  <cp:revision>1</cp:revision>
  <dcterms:created xsi:type="dcterms:W3CDTF">2026-08-19T19:42:49Z</dcterms:created>
  <dcterms:modified xsi:type="dcterms:W3CDTF">2026-08-19T19:42:49Z</dcterms:modified>
</cp:coreProperties>
</file>